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418" r:id="rId2"/>
    <p:sldId id="443" r:id="rId3"/>
    <p:sldId id="417" r:id="rId4"/>
    <p:sldId id="444" r:id="rId5"/>
    <p:sldId id="446" r:id="rId6"/>
    <p:sldId id="445" r:id="rId7"/>
    <p:sldId id="451" r:id="rId8"/>
    <p:sldId id="454" r:id="rId9"/>
    <p:sldId id="453" r:id="rId10"/>
    <p:sldId id="455" r:id="rId11"/>
    <p:sldId id="448" r:id="rId12"/>
    <p:sldId id="512" r:id="rId13"/>
    <p:sldId id="458" r:id="rId14"/>
    <p:sldId id="459" r:id="rId15"/>
    <p:sldId id="460" r:id="rId16"/>
    <p:sldId id="461" r:id="rId17"/>
    <p:sldId id="464" r:id="rId18"/>
    <p:sldId id="463" r:id="rId19"/>
    <p:sldId id="456" r:id="rId20"/>
    <p:sldId id="513" r:id="rId21"/>
    <p:sldId id="467" r:id="rId22"/>
    <p:sldId id="465" r:id="rId23"/>
    <p:sldId id="514" r:id="rId24"/>
    <p:sldId id="447" r:id="rId25"/>
    <p:sldId id="469" r:id="rId26"/>
    <p:sldId id="468" r:id="rId27"/>
    <p:sldId id="470" r:id="rId28"/>
    <p:sldId id="472" r:id="rId29"/>
    <p:sldId id="474" r:id="rId30"/>
    <p:sldId id="473" r:id="rId31"/>
    <p:sldId id="475" r:id="rId32"/>
    <p:sldId id="476" r:id="rId33"/>
    <p:sldId id="477" r:id="rId34"/>
    <p:sldId id="515" r:id="rId35"/>
    <p:sldId id="478" r:id="rId36"/>
    <p:sldId id="479" r:id="rId37"/>
    <p:sldId id="516" r:id="rId38"/>
    <p:sldId id="484" r:id="rId39"/>
    <p:sldId id="517" r:id="rId40"/>
    <p:sldId id="471" r:id="rId41"/>
    <p:sldId id="485" r:id="rId42"/>
    <p:sldId id="486" r:id="rId43"/>
    <p:sldId id="489" r:id="rId44"/>
    <p:sldId id="493" r:id="rId45"/>
    <p:sldId id="490" r:id="rId46"/>
    <p:sldId id="495" r:id="rId47"/>
    <p:sldId id="505" r:id="rId48"/>
    <p:sldId id="491" r:id="rId49"/>
    <p:sldId id="497" r:id="rId50"/>
    <p:sldId id="487" r:id="rId51"/>
    <p:sldId id="500" r:id="rId52"/>
    <p:sldId id="501" r:id="rId53"/>
    <p:sldId id="507" r:id="rId54"/>
    <p:sldId id="503" r:id="rId55"/>
    <p:sldId id="502" r:id="rId56"/>
    <p:sldId id="504" r:id="rId57"/>
    <p:sldId id="508" r:id="rId58"/>
    <p:sldId id="488" r:id="rId59"/>
    <p:sldId id="509" r:id="rId60"/>
    <p:sldId id="482" r:id="rId61"/>
    <p:sldId id="405" r:id="rId62"/>
    <p:sldId id="293" r:id="rId63"/>
    <p:sldId id="306" r:id="rId64"/>
    <p:sldId id="416" r:id="rId65"/>
    <p:sldId id="281" r:id="rId66"/>
    <p:sldId id="466" r:id="rId67"/>
    <p:sldId id="494" r:id="rId68"/>
    <p:sldId id="496" r:id="rId69"/>
    <p:sldId id="498" r:id="rId7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90850" autoAdjust="0"/>
  </p:normalViewPr>
  <p:slideViewPr>
    <p:cSldViewPr snapToGrid="0">
      <p:cViewPr varScale="1">
        <p:scale>
          <a:sx n="75" d="100"/>
          <a:sy n="75" d="100"/>
        </p:scale>
        <p:origin x="1142" y="48"/>
      </p:cViewPr>
      <p:guideLst/>
    </p:cSldViewPr>
  </p:slideViewPr>
  <p:outlineViewPr>
    <p:cViewPr>
      <p:scale>
        <a:sx n="33" d="100"/>
        <a:sy n="33" d="100"/>
      </p:scale>
      <p:origin x="0" y="-8862"/>
    </p:cViewPr>
  </p:outlineViewPr>
  <p:notesTextViewPr>
    <p:cViewPr>
      <p:scale>
        <a:sx n="1" d="1"/>
        <a:sy n="1" d="1"/>
      </p:scale>
      <p:origin x="0" y="-115"/>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15/08/2023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15/08/2023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tensorflow.org/lite/convert/index?hl=pt-br"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www.tensorflow.org/lite/performance/post_training_quantization?hl=pt-br" TargetMode="External"/><Relationship Id="rId4" Type="http://schemas.openxmlformats.org/officeDocument/2006/relationships/hyperlink" Target="https://www.tensorflow.org/lite/performance/model_optimization?hl=pt-br"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Redes de atenção, também conhecidas como mecanismos de atenção, são um conceito essencial em aprendizado de máquina, especialmente no domínio de processamento de linguagem natural e tarefas de sequência para sequência. Elas foram introduzidas originalmente para lidar com as limitações das redes neurais recorrentes (</a:t>
            </a:r>
            <a:r>
              <a:rPr lang="pt-BR" b="0" i="0" dirty="0" err="1">
                <a:solidFill>
                  <a:srgbClr val="000000"/>
                </a:solidFill>
                <a:effectLst/>
                <a:latin typeface="Söhne"/>
              </a:rPr>
              <a:t>RNNs</a:t>
            </a:r>
            <a:r>
              <a:rPr lang="pt-BR" b="0" i="0" dirty="0">
                <a:solidFill>
                  <a:srgbClr val="000000"/>
                </a:solidFill>
                <a:effectLst/>
                <a:latin typeface="Söhne"/>
              </a:rPr>
              <a:t>) tradicionais na captura de dependências de longo alcance em sequências.</a:t>
            </a:r>
          </a:p>
          <a:p>
            <a:pPr algn="l"/>
            <a:endParaRPr lang="pt-BR" b="0" i="0" dirty="0">
              <a:solidFill>
                <a:srgbClr val="000000"/>
              </a:solidFill>
              <a:effectLst/>
              <a:latin typeface="Söhne"/>
            </a:endParaRPr>
          </a:p>
          <a:p>
            <a:pPr algn="l"/>
            <a:r>
              <a:rPr lang="pt-BR" b="0" i="0" dirty="0">
                <a:solidFill>
                  <a:srgbClr val="000000"/>
                </a:solidFill>
                <a:effectLst/>
                <a:latin typeface="Söhne"/>
              </a:rPr>
              <a:t>Mecanismos de atenção permitem que os modelos se concentrem em partes específicas das sequências de entrada ao fazer previsões. Isso é especialmente útil em tarefas como tradução automática, onde o modelo precisa prestar mais atenção a certas palavras ou frases ao gerar a saída. Em vez de depender apenas da janela de contexto fixa das </a:t>
            </a:r>
            <a:r>
              <a:rPr lang="pt-BR" b="0" i="0" dirty="0" err="1">
                <a:solidFill>
                  <a:srgbClr val="000000"/>
                </a:solidFill>
                <a:effectLst/>
                <a:latin typeface="Söhne"/>
              </a:rPr>
              <a:t>RNNs</a:t>
            </a:r>
            <a:r>
              <a:rPr lang="pt-BR" b="0" i="0" dirty="0">
                <a:solidFill>
                  <a:srgbClr val="000000"/>
                </a:solidFill>
                <a:effectLst/>
                <a:latin typeface="Söhne"/>
              </a:rPr>
              <a:t>, os mecanismos de atenção ponderam dinamicamente a importância de diferentes partes da sequência de entrada com base na etapa atual da geração de saída.</a:t>
            </a:r>
          </a:p>
          <a:p>
            <a:pPr algn="l"/>
            <a:endParaRPr lang="pt-BR" b="0" i="0" dirty="0">
              <a:solidFill>
                <a:srgbClr val="000000"/>
              </a:solidFill>
              <a:effectLst/>
              <a:latin typeface="Söhne"/>
            </a:endParaRPr>
          </a:p>
          <a:p>
            <a:pPr algn="l"/>
            <a:r>
              <a:rPr lang="pt-BR" b="0" i="0" dirty="0">
                <a:solidFill>
                  <a:srgbClr val="000000"/>
                </a:solidFill>
                <a:effectLst/>
                <a:latin typeface="Söhne"/>
              </a:rPr>
              <a:t>No contexto de redes neurais, um mecanismo de atenção funciona calculando pontuações de atenção para cada elemento da sequência de entrada. Essas pontuações determinam quanto de atenção o modelo deve atribuir a cada elemento de entrada ao produzir a saída. As pontuações de atenção são calculadas com base na relação entre a etapa atual da sequência de saída e os diferentes elementos da sequência de entrada.</a:t>
            </a:r>
          </a:p>
          <a:p>
            <a:pPr algn="l"/>
            <a:endParaRPr lang="pt-BR" b="0" i="0" dirty="0">
              <a:solidFill>
                <a:srgbClr val="000000"/>
              </a:solidFill>
              <a:effectLst/>
              <a:latin typeface="Söhne"/>
            </a:endParaRPr>
          </a:p>
          <a:p>
            <a:pPr algn="l"/>
            <a:r>
              <a:rPr lang="pt-BR" b="0" i="0" dirty="0">
                <a:solidFill>
                  <a:srgbClr val="000000"/>
                </a:solidFill>
                <a:effectLst/>
                <a:latin typeface="Söhne"/>
              </a:rPr>
              <a:t>As redes de atenção melhoraram significativamente o desempenho de muitas tarefas de sequência para sequência, como tradução automática, sumarização de texto e reconhecimento de fala. Elas permitem que os modelos capturem dependências de longo alcance e melhorem a qualidade das saídas geradas, concentrando-se em informações relevantes.</a:t>
            </a:r>
          </a:p>
          <a:p>
            <a:pPr algn="l"/>
            <a:endParaRPr lang="pt-BR" b="0" i="0" dirty="0">
              <a:solidFill>
                <a:srgbClr val="000000"/>
              </a:solidFill>
              <a:effectLst/>
              <a:latin typeface="Söhne"/>
            </a:endParaRPr>
          </a:p>
          <a:p>
            <a:pPr algn="l"/>
            <a:r>
              <a:rPr lang="pt-BR" b="0" i="0" dirty="0">
                <a:solidFill>
                  <a:srgbClr val="000000"/>
                </a:solidFill>
                <a:effectLst/>
                <a:latin typeface="Söhne"/>
              </a:rPr>
              <a:t>Em resumo, redes de atenção são um componente crucial de modelos modernos de sequência para sequência, permitindo que eles se concentrem seletivamente em partes relevantes das sequências de entrada para melhorar seu desempenho em várias tarefas de processamento de linguagem natural.</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21963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1" dirty="0">
                <a:solidFill>
                  <a:srgbClr val="202122"/>
                </a:solidFill>
                <a:effectLst/>
                <a:latin typeface="Arial" panose="020B0604020202020204" pitchFamily="34" charset="0"/>
              </a:rPr>
              <a:t>GPT: </a:t>
            </a:r>
            <a:r>
              <a:rPr lang="pt-BR" b="0" i="1" dirty="0" err="1">
                <a:solidFill>
                  <a:srgbClr val="202122"/>
                </a:solidFill>
                <a:effectLst/>
                <a:latin typeface="Arial" panose="020B0604020202020204" pitchFamily="34" charset="0"/>
              </a:rPr>
              <a:t>Generative</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Pre-trained</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Transformer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Referência explicando a figura acima</a:t>
            </a:r>
          </a:p>
          <a:p>
            <a:pPr algn="l"/>
            <a:r>
              <a:rPr lang="pt-BR" b="0" i="0" dirty="0">
                <a:solidFill>
                  <a:srgbClr val="1F1F1F"/>
                </a:solidFill>
                <a:effectLst/>
                <a:latin typeface="Google Sans"/>
              </a:rPr>
              <a:t>[1] https://hacarus.com/ai-lab/03102022-decarbonizing-ai/</a:t>
            </a:r>
          </a:p>
          <a:p>
            <a:pPr algn="l"/>
            <a:r>
              <a:rPr lang="pt-BR" b="0" i="0" dirty="0">
                <a:solidFill>
                  <a:srgbClr val="1F1F1F"/>
                </a:solidFill>
                <a:effectLst/>
                <a:latin typeface="Google Sans"/>
              </a:rPr>
              <a:t>[2] https://openai.com/research/ai-and-compute</a:t>
            </a:r>
          </a:p>
          <a:p>
            <a:pPr algn="l"/>
            <a:endParaRPr lang="en-US" b="0" i="0" dirty="0">
              <a:solidFill>
                <a:srgbClr val="191000"/>
              </a:solidFill>
              <a:effectLst/>
              <a:latin typeface="Roboto" panose="02000000000000000000" pitchFamily="2" charset="0"/>
            </a:endParaRPr>
          </a:p>
          <a:p>
            <a:pPr algn="l"/>
            <a:r>
              <a:rPr lang="en-US" b="0" i="0" dirty="0" err="1">
                <a:solidFill>
                  <a:srgbClr val="191000"/>
                </a:solidFill>
                <a:effectLst/>
                <a:latin typeface="Roboto" panose="02000000000000000000" pitchFamily="2" charset="0"/>
              </a:rPr>
              <a:t>AlexNet</a:t>
            </a:r>
            <a:r>
              <a:rPr lang="en-US" b="0" i="0" dirty="0">
                <a:solidFill>
                  <a:srgbClr val="191000"/>
                </a:solidFill>
                <a:effectLst/>
                <a:latin typeface="Roboto" panose="02000000000000000000" pitchFamily="2" charset="0"/>
              </a:rPr>
              <a:t> Training</a:t>
            </a:r>
          </a:p>
          <a:p>
            <a:pPr algn="l"/>
            <a:r>
              <a:rPr lang="en-US" b="0" i="0" dirty="0" err="1">
                <a:solidFill>
                  <a:srgbClr val="191000"/>
                </a:solidFill>
                <a:effectLst/>
                <a:latin typeface="Lora" panose="020F0502020204030204" pitchFamily="2" charset="0"/>
              </a:rPr>
              <a:t>AlexNet</a:t>
            </a:r>
            <a:r>
              <a:rPr lang="en-US" b="0" i="0" dirty="0">
                <a:solidFill>
                  <a:srgbClr val="191000"/>
                </a:solidFill>
                <a:effectLst/>
                <a:latin typeface="Lora" panose="020F0502020204030204" pitchFamily="2" charset="0"/>
              </a:rPr>
              <a:t> takes 90 epochs which were trained for 6 days simultaneously on two Nvidia </a:t>
            </a:r>
            <a:r>
              <a:rPr lang="en-US" b="0" i="0" dirty="0" err="1">
                <a:solidFill>
                  <a:srgbClr val="191000"/>
                </a:solidFill>
                <a:effectLst/>
                <a:latin typeface="Lora" panose="020F0502020204030204" pitchFamily="2" charset="0"/>
              </a:rPr>
              <a:t>Geforce</a:t>
            </a:r>
            <a:r>
              <a:rPr lang="en-US" b="0" i="0" dirty="0">
                <a:solidFill>
                  <a:srgbClr val="191000"/>
                </a:solidFill>
                <a:effectLst/>
                <a:latin typeface="Lora" panose="020F0502020204030204" pitchFamily="2" charset="0"/>
              </a:rPr>
              <a:t> GTX 580 GPUs which is the reason for why their network is split into two pipelines. </a:t>
            </a:r>
            <a:endParaRPr lang="pt-BR" b="0" i="0" dirty="0">
              <a:solidFill>
                <a:srgbClr val="1F1F1F"/>
              </a:solidFill>
              <a:effectLst/>
              <a:latin typeface="Google Sans"/>
            </a:endParaRPr>
          </a:p>
          <a:p>
            <a:pPr algn="l"/>
            <a:endParaRPr lang="pt-BR" b="0" i="0" dirty="0">
              <a:solidFill>
                <a:srgbClr val="1F1F1F"/>
              </a:solidFill>
              <a:effectLst/>
              <a:latin typeface="Google Sans"/>
            </a:endParaRPr>
          </a:p>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Referência explicando a figura acima</a:t>
            </a:r>
          </a:p>
          <a:p>
            <a:pPr algn="l"/>
            <a:r>
              <a:rPr lang="pt-BR" b="0" i="0" dirty="0">
                <a:solidFill>
                  <a:srgbClr val="1F1F1F"/>
                </a:solidFill>
                <a:effectLst/>
                <a:latin typeface="Google Sans"/>
              </a:rPr>
              <a:t>[1] https://hacarus.com/ai-lab/03102022-decarbonizing-ai/</a:t>
            </a:r>
          </a:p>
          <a:p>
            <a:pPr algn="l"/>
            <a:r>
              <a:rPr lang="pt-BR" b="0" i="0" dirty="0">
                <a:solidFill>
                  <a:srgbClr val="1F1F1F"/>
                </a:solidFill>
                <a:effectLst/>
                <a:latin typeface="Google Sans"/>
              </a:rPr>
              <a:t>[2] https://openai.com/research/ai-and-compute</a:t>
            </a:r>
          </a:p>
          <a:p>
            <a:pPr algn="l"/>
            <a:endParaRPr lang="en-US" b="0" i="0" dirty="0">
              <a:solidFill>
                <a:srgbClr val="191000"/>
              </a:solidFill>
              <a:effectLst/>
              <a:latin typeface="Roboto" panose="02000000000000000000" pitchFamily="2" charset="0"/>
            </a:endParaRPr>
          </a:p>
          <a:p>
            <a:pPr algn="l"/>
            <a:r>
              <a:rPr lang="en-US" b="0" i="0" dirty="0" err="1">
                <a:solidFill>
                  <a:srgbClr val="191000"/>
                </a:solidFill>
                <a:effectLst/>
                <a:latin typeface="Roboto" panose="02000000000000000000" pitchFamily="2" charset="0"/>
              </a:rPr>
              <a:t>AlexNet</a:t>
            </a:r>
            <a:r>
              <a:rPr lang="en-US" b="0" i="0" dirty="0">
                <a:solidFill>
                  <a:srgbClr val="191000"/>
                </a:solidFill>
                <a:effectLst/>
                <a:latin typeface="Roboto" panose="02000000000000000000" pitchFamily="2" charset="0"/>
              </a:rPr>
              <a:t> Training</a:t>
            </a:r>
          </a:p>
          <a:p>
            <a:pPr algn="l"/>
            <a:r>
              <a:rPr lang="en-US" b="0" i="0" dirty="0" err="1">
                <a:solidFill>
                  <a:srgbClr val="191000"/>
                </a:solidFill>
                <a:effectLst/>
                <a:latin typeface="Lora" panose="020F0502020204030204" pitchFamily="2" charset="0"/>
              </a:rPr>
              <a:t>AlexNet</a:t>
            </a:r>
            <a:r>
              <a:rPr lang="en-US" b="0" i="0" dirty="0">
                <a:solidFill>
                  <a:srgbClr val="191000"/>
                </a:solidFill>
                <a:effectLst/>
                <a:latin typeface="Lora" panose="020F0502020204030204" pitchFamily="2" charset="0"/>
              </a:rPr>
              <a:t> takes 90 epochs which were trained for 6 days simultaneously on two Nvidia </a:t>
            </a:r>
            <a:r>
              <a:rPr lang="en-US" b="0" i="0" dirty="0" err="1">
                <a:solidFill>
                  <a:srgbClr val="191000"/>
                </a:solidFill>
                <a:effectLst/>
                <a:latin typeface="Lora" panose="020F0502020204030204" pitchFamily="2" charset="0"/>
              </a:rPr>
              <a:t>Geforce</a:t>
            </a:r>
            <a:r>
              <a:rPr lang="en-US" b="0" i="0" dirty="0">
                <a:solidFill>
                  <a:srgbClr val="191000"/>
                </a:solidFill>
                <a:effectLst/>
                <a:latin typeface="Lora" panose="020F0502020204030204" pitchFamily="2" charset="0"/>
              </a:rPr>
              <a:t> GTX 580 GPUs which is the reason for why their network is split into two pipelines. </a:t>
            </a:r>
            <a:endParaRPr lang="pt-BR" b="0" i="0" dirty="0">
              <a:solidFill>
                <a:srgbClr val="1F1F1F"/>
              </a:solidFill>
              <a:effectLst/>
              <a:latin typeface="Google Sans"/>
            </a:endParaRPr>
          </a:p>
          <a:p>
            <a:pPr algn="l"/>
            <a:endParaRPr lang="pt-BR" b="0" i="0" dirty="0">
              <a:solidFill>
                <a:srgbClr val="1F1F1F"/>
              </a:solidFill>
              <a:effectLst/>
              <a:latin typeface="Google Sans"/>
            </a:endParaRPr>
          </a:p>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4177854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TPU (Tensor </a:t>
            </a:r>
            <a:r>
              <a:rPr lang="pt-BR" b="0" i="0" dirty="0" err="1">
                <a:solidFill>
                  <a:srgbClr val="374151"/>
                </a:solidFill>
                <a:effectLst/>
                <a:latin typeface="Söhne"/>
              </a:rPr>
              <a:t>Processing</a:t>
            </a:r>
            <a:r>
              <a:rPr lang="pt-BR" b="0" i="0" dirty="0">
                <a:solidFill>
                  <a:srgbClr val="374151"/>
                </a:solidFill>
                <a:effectLst/>
                <a:latin typeface="Söhne"/>
              </a:rPr>
              <a:t> Unit) é um tipo de acelerador de hardware desenvolvido pela Google especificamente para executar operações de aprendizado de máquina e processamento de tensores de forma eficiente. As </a:t>
            </a:r>
            <a:r>
              <a:rPr lang="pt-BR" b="0" i="0" dirty="0" err="1">
                <a:solidFill>
                  <a:srgbClr val="374151"/>
                </a:solidFill>
                <a:effectLst/>
                <a:latin typeface="Söhne"/>
              </a:rPr>
              <a:t>TPUs</a:t>
            </a:r>
            <a:r>
              <a:rPr lang="pt-BR" b="0" i="0" dirty="0">
                <a:solidFill>
                  <a:srgbClr val="374151"/>
                </a:solidFill>
                <a:effectLst/>
                <a:latin typeface="Söhne"/>
              </a:rPr>
              <a:t> são projetadas para acelerar o treinamento e a inferência de modelos de aprendizado de máquina, especialmente aqueles baseados em redes neurais profundas.</a:t>
            </a:r>
          </a:p>
          <a:p>
            <a:pPr algn="l"/>
            <a:endParaRPr lang="pt-BR" b="0" i="0" dirty="0">
              <a:solidFill>
                <a:srgbClr val="374151"/>
              </a:solidFill>
              <a:effectLst/>
              <a:latin typeface="Söhne"/>
            </a:endParaRPr>
          </a:p>
          <a:p>
            <a:pPr algn="l"/>
            <a:r>
              <a:rPr lang="pt-BR" b="0" i="0" dirty="0">
                <a:solidFill>
                  <a:srgbClr val="374151"/>
                </a:solidFill>
                <a:effectLst/>
                <a:latin typeface="Söhne"/>
              </a:rPr>
              <a:t>Diferentemente das CPUs convencionais (Central </a:t>
            </a:r>
            <a:r>
              <a:rPr lang="pt-BR" b="0" i="0" dirty="0" err="1">
                <a:solidFill>
                  <a:srgbClr val="374151"/>
                </a:solidFill>
                <a:effectLst/>
                <a:latin typeface="Söhne"/>
              </a:rPr>
              <a:t>Processing</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e das </a:t>
            </a:r>
            <a:r>
              <a:rPr lang="pt-BR" b="0" i="0" dirty="0" err="1">
                <a:solidFill>
                  <a:srgbClr val="374151"/>
                </a:solidFill>
                <a:effectLst/>
                <a:latin typeface="Söhne"/>
              </a:rPr>
              <a:t>GPUs</a:t>
            </a:r>
            <a:r>
              <a:rPr lang="pt-BR" b="0" i="0" dirty="0">
                <a:solidFill>
                  <a:srgbClr val="374151"/>
                </a:solidFill>
                <a:effectLst/>
                <a:latin typeface="Söhne"/>
              </a:rPr>
              <a:t> (</a:t>
            </a:r>
            <a:r>
              <a:rPr lang="pt-BR" b="0" i="0" dirty="0" err="1">
                <a:solidFill>
                  <a:srgbClr val="374151"/>
                </a:solidFill>
                <a:effectLst/>
                <a:latin typeface="Söhne"/>
              </a:rPr>
              <a:t>Graphics</a:t>
            </a:r>
            <a:r>
              <a:rPr lang="pt-BR" b="0" i="0" dirty="0">
                <a:solidFill>
                  <a:srgbClr val="374151"/>
                </a:solidFill>
                <a:effectLst/>
                <a:latin typeface="Söhne"/>
              </a:rPr>
              <a:t> </a:t>
            </a:r>
            <a:r>
              <a:rPr lang="pt-BR" b="0" i="0" dirty="0" err="1">
                <a:solidFill>
                  <a:srgbClr val="374151"/>
                </a:solidFill>
                <a:effectLst/>
                <a:latin typeface="Söhne"/>
              </a:rPr>
              <a:t>Processing</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que são projetadas para tarefas de propósito geral, as </a:t>
            </a:r>
            <a:r>
              <a:rPr lang="pt-BR" b="0" i="0" dirty="0" err="1">
                <a:solidFill>
                  <a:srgbClr val="374151"/>
                </a:solidFill>
                <a:effectLst/>
                <a:latin typeface="Söhne"/>
              </a:rPr>
              <a:t>TPUs</a:t>
            </a:r>
            <a:r>
              <a:rPr lang="pt-BR" b="0" i="0" dirty="0">
                <a:solidFill>
                  <a:srgbClr val="374151"/>
                </a:solidFill>
                <a:effectLst/>
                <a:latin typeface="Söhne"/>
              </a:rPr>
              <a:t> são otimizadas para realizar cálculos matriciais e operações tensoriais, que são fundamentais em algoritmos de aprendizado de máquina, como redes neurais.</a:t>
            </a:r>
          </a:p>
          <a:p>
            <a:pPr algn="l"/>
            <a:endParaRPr lang="pt-BR" b="0" i="0" dirty="0">
              <a:solidFill>
                <a:srgbClr val="374151"/>
              </a:solidFill>
              <a:effectLst/>
              <a:latin typeface="Söhne"/>
            </a:endParaRPr>
          </a:p>
          <a:p>
            <a:pPr algn="l"/>
            <a:r>
              <a:rPr lang="pt-BR" b="0" i="0" dirty="0">
                <a:solidFill>
                  <a:srgbClr val="374151"/>
                </a:solidFill>
                <a:effectLst/>
                <a:latin typeface="Söhne"/>
              </a:rPr>
              <a:t>As </a:t>
            </a:r>
            <a:r>
              <a:rPr lang="pt-BR" b="0" i="0" dirty="0" err="1">
                <a:solidFill>
                  <a:srgbClr val="374151"/>
                </a:solidFill>
                <a:effectLst/>
                <a:latin typeface="Söhne"/>
              </a:rPr>
              <a:t>TPUs</a:t>
            </a:r>
            <a:r>
              <a:rPr lang="pt-BR" b="0" i="0" dirty="0">
                <a:solidFill>
                  <a:srgbClr val="374151"/>
                </a:solidFill>
                <a:effectLst/>
                <a:latin typeface="Söhne"/>
              </a:rPr>
              <a:t> têm uma arquitetura altamente paralela e são projetadas para lidar com as demandas computacionais intensivas de modelos de aprendizado de máquina. Elas podem oferecer um desempenho significativamente maior em comparação com CPUs e </a:t>
            </a:r>
            <a:r>
              <a:rPr lang="pt-BR" b="0" i="0" dirty="0" err="1">
                <a:solidFill>
                  <a:srgbClr val="374151"/>
                </a:solidFill>
                <a:effectLst/>
                <a:latin typeface="Söhne"/>
              </a:rPr>
              <a:t>GPUs</a:t>
            </a:r>
            <a:r>
              <a:rPr lang="pt-BR" b="0" i="0" dirty="0">
                <a:solidFill>
                  <a:srgbClr val="374151"/>
                </a:solidFill>
                <a:effectLst/>
                <a:latin typeface="Söhne"/>
              </a:rPr>
              <a:t> para tarefas específicas de aprendizado de máquina, tornando o treinamento e a inferência de modelos mais rápidos e eficientes.</a:t>
            </a:r>
          </a:p>
          <a:p>
            <a:pPr algn="l"/>
            <a:endParaRPr lang="pt-BR" b="0" i="0" dirty="0">
              <a:solidFill>
                <a:srgbClr val="374151"/>
              </a:solidFill>
              <a:effectLst/>
              <a:latin typeface="Söhne"/>
            </a:endParaRPr>
          </a:p>
          <a:p>
            <a:pPr algn="l"/>
            <a:r>
              <a:rPr lang="pt-BR" b="0" i="0" dirty="0">
                <a:solidFill>
                  <a:srgbClr val="374151"/>
                </a:solidFill>
                <a:effectLst/>
                <a:latin typeface="Söhne"/>
              </a:rPr>
              <a:t>As </a:t>
            </a:r>
            <a:r>
              <a:rPr lang="pt-BR" b="0" i="0" dirty="0" err="1">
                <a:solidFill>
                  <a:srgbClr val="374151"/>
                </a:solidFill>
                <a:effectLst/>
                <a:latin typeface="Söhne"/>
              </a:rPr>
              <a:t>TPUs</a:t>
            </a:r>
            <a:r>
              <a:rPr lang="pt-BR" b="0" i="0" dirty="0">
                <a:solidFill>
                  <a:srgbClr val="374151"/>
                </a:solidFill>
                <a:effectLst/>
                <a:latin typeface="Söhne"/>
              </a:rPr>
              <a:t> são frequentemente usadas em ambientes de nuvem para acelerar o treinamento de modelos de grande escala e para lidar com cargas de trabalho intensivas de aprendizado de máquina. Elas desempenham um papel importante no avanço da pesquisa e aplicação de algoritmos de aprendizado de máquina, permitindo a execução de tarefas complexas de forma mais rápida e eficiente.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251523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232629"/>
                </a:solidFill>
                <a:effectLst/>
                <a:latin typeface="-apple-system"/>
              </a:rPr>
              <a:t>FLOPs are often used to describe how many operations are required to run a single instance of a given model, like VGG19.</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45018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p>
          <a:p>
            <a:endParaRPr lang="en-US" dirty="0"/>
          </a:p>
          <a:p>
            <a:r>
              <a:rPr lang="en-US" dirty="0" err="1"/>
              <a:t>AlexNet</a:t>
            </a:r>
            <a:r>
              <a:rPr lang="en-US" dirty="0"/>
              <a:t> </a:t>
            </a:r>
            <a:r>
              <a:rPr lang="en-US" dirty="0" err="1"/>
              <a:t>foi</a:t>
            </a:r>
            <a:r>
              <a:rPr lang="en-US" dirty="0"/>
              <a:t> </a:t>
            </a:r>
            <a:r>
              <a:rPr lang="en-US" dirty="0" err="1"/>
              <a:t>desenvolvida</a:t>
            </a:r>
            <a:r>
              <a:rPr lang="en-US" dirty="0"/>
              <a:t> </a:t>
            </a:r>
            <a:r>
              <a:rPr lang="en-US" dirty="0" err="1"/>
              <a:t>por</a:t>
            </a:r>
            <a:r>
              <a:rPr lang="en-US" dirty="0"/>
              <a:t> </a:t>
            </a:r>
            <a:r>
              <a:rPr lang="en-US" dirty="0" err="1"/>
              <a:t>estudantes</a:t>
            </a:r>
            <a:r>
              <a:rPr lang="en-US" dirty="0"/>
              <a:t> do Prof. </a:t>
            </a:r>
            <a:r>
              <a:rPr lang="pt-BR" b="0" i="0" dirty="0">
                <a:solidFill>
                  <a:srgbClr val="374151"/>
                </a:solidFill>
                <a:effectLst/>
                <a:latin typeface="Söhne"/>
              </a:rPr>
              <a:t>Geoffrey </a:t>
            </a:r>
            <a:r>
              <a:rPr lang="pt-BR" b="0" i="0" dirty="0" err="1">
                <a:solidFill>
                  <a:srgbClr val="374151"/>
                </a:solidFill>
                <a:effectLst/>
                <a:latin typeface="Söhne"/>
              </a:rPr>
              <a:t>Hinton</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973492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545384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840470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[1] https://www.tensorflow.org/model_optimization/guide/clustering</a:t>
            </a:r>
          </a:p>
          <a:p>
            <a:r>
              <a:rPr lang="pt-BR" dirty="0"/>
              <a:t>[2] https://www.tensorflow.org/model_optimization/guide/clustering/clustering_comprehensive_guide</a:t>
            </a:r>
          </a:p>
          <a:p>
            <a:r>
              <a:rPr lang="pt-BR" dirty="0"/>
              <a:t>[3] https://blog.tensorflow.org/2020/08/tensorflow-model-optimization-toolkit-weight-clustering-api.html</a:t>
            </a:r>
          </a:p>
          <a:p>
            <a:r>
              <a:rPr lang="pt-BR" dirty="0"/>
              <a:t>[4] https://www.tensorflow.org/model_optimization/guide/clustering/clustering_example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0" dirty="0">
                <a:solidFill>
                  <a:srgbClr val="202124"/>
                </a:solidFill>
                <a:effectLst/>
              </a:rPr>
              <a:t>use o </a:t>
            </a:r>
            <a:r>
              <a:rPr lang="pt-BR" i="0" dirty="0" err="1">
                <a:solidFill>
                  <a:srgbClr val="202124"/>
                </a:solidFill>
                <a:effectLst/>
                <a:hlinkClick r:id="rId3"/>
              </a:rPr>
              <a:t>TensorFlow</a:t>
            </a:r>
            <a:r>
              <a:rPr lang="pt-BR" i="0" dirty="0">
                <a:solidFill>
                  <a:srgbClr val="202124"/>
                </a:solidFill>
                <a:effectLst/>
                <a:hlinkClick r:id="rId3"/>
              </a:rPr>
              <a:t> Lite Converter</a:t>
            </a:r>
            <a:r>
              <a:rPr lang="pt-BR" i="0" dirty="0">
                <a:solidFill>
                  <a:srgbClr val="202124"/>
                </a:solidFill>
                <a:effectLst/>
              </a:rPr>
              <a:t> para converter modelos. Durante a conversão, você pode aplicar </a:t>
            </a:r>
            <a:r>
              <a:rPr lang="pt-BR" i="0" dirty="0">
                <a:solidFill>
                  <a:srgbClr val="202124"/>
                </a:solidFill>
                <a:effectLst/>
                <a:hlinkClick r:id="rId4"/>
              </a:rPr>
              <a:t>otimizações</a:t>
            </a:r>
            <a:r>
              <a:rPr lang="pt-BR" i="0" dirty="0">
                <a:solidFill>
                  <a:srgbClr val="202124"/>
                </a:solidFill>
                <a:effectLst/>
              </a:rPr>
              <a:t> como a </a:t>
            </a:r>
            <a:r>
              <a:rPr lang="pt-BR" i="0" dirty="0">
                <a:solidFill>
                  <a:srgbClr val="202124"/>
                </a:solidFill>
                <a:effectLst/>
                <a:hlinkClick r:id="rId5"/>
              </a:rPr>
              <a:t>quantização</a:t>
            </a:r>
            <a:r>
              <a:rPr lang="pt-BR" i="0" dirty="0">
                <a:solidFill>
                  <a:srgbClr val="202124"/>
                </a:solidFill>
                <a:effectLst/>
              </a:rPr>
              <a:t> para diminuir o tamanho e a latência do modelo com pouca ou nenhuma perda na acurácia. </a:t>
            </a:r>
            <a:r>
              <a:rPr lang="pt-BR" i="1" dirty="0">
                <a:solidFill>
                  <a:srgbClr val="202124"/>
                </a:solidFill>
                <a:effectLst/>
              </a:rPr>
              <a:t>Por padrão, nenhum dos modelos contém metadados.</a:t>
            </a:r>
            <a:endParaRPr lang="pt-BR" i="0" dirty="0">
              <a:solidFill>
                <a:srgbClr val="202124"/>
              </a:solidFill>
              <a:effectLst/>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https://www.tensorflow.org/lite/microcontrollers/build_convert#convert_to_a_c_array</a:t>
            </a:r>
          </a:p>
          <a:p>
            <a:endParaRPr lang="pt-BR" dirty="0"/>
          </a:p>
          <a:p>
            <a:r>
              <a:rPr lang="pt-BR" b="0" i="0" dirty="0">
                <a:solidFill>
                  <a:srgbClr val="374151"/>
                </a:solidFill>
                <a:effectLst/>
                <a:latin typeface="Söhne"/>
              </a:rPr>
              <a:t>C++17 é a designação para a versão mais recente do padrão C++ (ISO/IEC 14882:2017), que foi lançada em dezembro de 2017. Trata-se de uma atualização significativa da linguagem de programação C++, trazendo diversas melhorias, recursos e novas funcionalidades em relação às versões anteriores.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132629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3329809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en-US" b="0" i="0" dirty="0">
              <a:solidFill>
                <a:srgbClr val="3C484E"/>
              </a:solidFill>
              <a:effectLst/>
              <a:latin typeface="Arial" panose="020B0604020202020204" pitchFamily="34" charset="0"/>
            </a:endParaRPr>
          </a:p>
          <a:p>
            <a:r>
              <a:rPr lang="pt-BR" b="0" i="0" dirty="0">
                <a:solidFill>
                  <a:srgbClr val="374151"/>
                </a:solidFill>
                <a:effectLst/>
                <a:latin typeface="Söhne"/>
              </a:rPr>
              <a:t>Em resumo, enquanto os </a:t>
            </a:r>
            <a:r>
              <a:rPr lang="pt-BR" b="0" i="0" dirty="0" err="1">
                <a:solidFill>
                  <a:srgbClr val="374151"/>
                </a:solidFill>
                <a:effectLst/>
                <a:latin typeface="Söhne"/>
              </a:rPr>
              <a:t>SoCs</a:t>
            </a:r>
            <a:r>
              <a:rPr lang="pt-BR" b="0" i="0" dirty="0">
                <a:solidFill>
                  <a:srgbClr val="374151"/>
                </a:solidFill>
                <a:effectLst/>
                <a:latin typeface="Söhne"/>
              </a:rPr>
              <a:t> são usados em dispositivos eletrônicos mais complexos e poderosos, como smartphones e tablets, os microcontroladores são projetados para sistemas embarcados específicos, que requerem funções específicas, eficiência de energia e menor complexidade.</a:t>
            </a:r>
            <a:endParaRPr lang="pt-BR" dirty="0"/>
          </a:p>
          <a:p>
            <a:endParaRPr lang="pt-BR" dirty="0"/>
          </a:p>
          <a:p>
            <a:r>
              <a:rPr lang="pt-BR" dirty="0"/>
              <a:t>Referências</a:t>
            </a:r>
          </a:p>
          <a:p>
            <a:endParaRPr lang="pt-BR" dirty="0"/>
          </a:p>
          <a:p>
            <a:r>
              <a:rPr lang="pt-BR" dirty="0"/>
              <a:t>[1] https://www.embedded.com/squeezing-ai-models-into-microcontrollers/</a:t>
            </a:r>
          </a:p>
          <a:p>
            <a:endParaRPr lang="pt-BR" dirty="0"/>
          </a:p>
          <a:p>
            <a:r>
              <a:rPr lang="pt-BR" dirty="0"/>
              <a:t>[2] https://community.arm.com/arm-community-blogs/b/ai-and-ml-blog/posts/arm-machine-learning-embedded-evaluation-kit</a:t>
            </a:r>
          </a:p>
          <a:p>
            <a:endParaRPr lang="pt-BR" dirty="0"/>
          </a:p>
          <a:p>
            <a:r>
              <a:rPr lang="pt-BR" dirty="0"/>
              <a:t>[3] https://community.arm.com/arm-community-blogs/b/architectures-and-processors-blog/posts/cortex-m55-and-ethos-u55-processors-extending-the-performance-of-arm-ml-portfolio-for-endpoint-devices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2854296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64</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arquitetura e a topologia de uma rede neural referem-se a aspectos diferentes da sua configuração e estrutura. Aqui está a diferença entre esses dois conceitos:</a:t>
            </a:r>
          </a:p>
          <a:p>
            <a:pPr algn="l">
              <a:buFont typeface="+mj-lt"/>
              <a:buAutoNum type="arabicPeriod"/>
            </a:pPr>
            <a:r>
              <a:rPr lang="pt-BR" b="1" i="0" dirty="0">
                <a:solidFill>
                  <a:srgbClr val="374151"/>
                </a:solidFill>
                <a:effectLst/>
                <a:latin typeface="Söhne"/>
              </a:rPr>
              <a:t>Arquitetura da Rede Neural</a:t>
            </a:r>
            <a:r>
              <a:rPr lang="pt-BR" b="0" i="0" dirty="0">
                <a:solidFill>
                  <a:srgbClr val="374151"/>
                </a:solidFill>
                <a:effectLst/>
                <a:latin typeface="Söhne"/>
              </a:rPr>
              <a:t>: A arquitetura de uma rede neural refere-se à estrutura geral e organização dos componentes da rede. Isso inclui o número de camadas na rede, o número de neurônios em cada camada e a maneira como as camadas estão interconectadas. A arquitetura determina a complexidade e a capacidade de modelagem da rede, bem como o tipo de tarefa que a rede é capaz de executar. Por exemplo, uma arquitetura pode ser composta de várias camadas de neurônios interligadas, como uma rede neural profunda (</a:t>
            </a:r>
            <a:r>
              <a:rPr lang="pt-BR" b="0" i="0" dirty="0" err="1">
                <a:solidFill>
                  <a:srgbClr val="374151"/>
                </a:solidFill>
                <a:effectLst/>
                <a:latin typeface="Söhne"/>
              </a:rPr>
              <a:t>deep</a:t>
            </a:r>
            <a:r>
              <a:rPr lang="pt-BR" b="0" i="0" dirty="0">
                <a:solidFill>
                  <a:srgbClr val="374151"/>
                </a:solidFill>
                <a:effectLst/>
                <a:latin typeface="Söhne"/>
              </a:rPr>
              <a:t> neural network), ou pode ter conexões mais simples em uma arquitetura mais rasa.</a:t>
            </a:r>
          </a:p>
          <a:p>
            <a:pPr algn="l">
              <a:buFont typeface="+mj-lt"/>
              <a:buAutoNum type="arabicPeriod"/>
            </a:pPr>
            <a:r>
              <a:rPr lang="pt-BR" b="1" i="0" dirty="0">
                <a:solidFill>
                  <a:srgbClr val="374151"/>
                </a:solidFill>
                <a:effectLst/>
                <a:latin typeface="Söhne"/>
              </a:rPr>
              <a:t>Topologia da Rede Neural</a:t>
            </a:r>
            <a:r>
              <a:rPr lang="pt-BR" b="0" i="0" dirty="0">
                <a:solidFill>
                  <a:srgbClr val="374151"/>
                </a:solidFill>
                <a:effectLst/>
                <a:latin typeface="Söhne"/>
              </a:rPr>
              <a:t>: A topologia de uma rede neural refere-se ao padrão específico de conexões entre os neurônios em uma rede. Isso inclui quais neurônios estão conectados a quais neurônios em camadas adjacentes. A topologia determina como as informações fluem dentro da rede e quais características ou padrões a rede é capaz de capturar. Por exemplo, uma topologia de conexões densamente interligadas entre neurônios em uma camada e a próxima é comum em redes totalmente conectadas, enquanto uma topologia de conexões locais (cada neurônio se conecta apenas a um subconjunto dos neurônios na camada seguinte) é comum em redes convolucionais.</a:t>
            </a:r>
          </a:p>
          <a:p>
            <a:pPr algn="l"/>
            <a:r>
              <a:rPr lang="pt-BR" b="0" i="0" dirty="0">
                <a:solidFill>
                  <a:srgbClr val="374151"/>
                </a:solidFill>
                <a:effectLst/>
                <a:latin typeface="Söhne"/>
              </a:rPr>
              <a:t>Em resumo, a arquitetura da rede neural se refere à estrutura geral e ao número de camadas e neurônios, enquanto a topologia se refere às conexões específicas entre esses neurônios. Ambos os aspectos são cruciais para o design, treinamento e desempenho de uma rede neural, e escolher a arquitetura e topologia adequadas depende da natureza da tarefa e dos dados que você está lidando.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29811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Redes neurais recorrentes (</a:t>
            </a:r>
            <a:r>
              <a:rPr lang="pt-BR" b="0" i="0" dirty="0" err="1">
                <a:solidFill>
                  <a:srgbClr val="374151"/>
                </a:solidFill>
                <a:effectLst/>
                <a:latin typeface="Söhne"/>
              </a:rPr>
              <a:t>RNNs</a:t>
            </a:r>
            <a:r>
              <a:rPr lang="pt-BR" b="0" i="0" dirty="0">
                <a:solidFill>
                  <a:srgbClr val="374151"/>
                </a:solidFill>
                <a:effectLst/>
                <a:latin typeface="Söhne"/>
              </a:rPr>
              <a:t>) são um tipo de arquitetura de redes neurais projetadas para lidar com dados sequenciais ou temporais. Ao contrário das redes neurais tradicionais, onde a informação flui apenas em uma direção (da entrada para a saída), as </a:t>
            </a:r>
            <a:r>
              <a:rPr lang="pt-BR" b="0" i="0" dirty="0" err="1">
                <a:solidFill>
                  <a:srgbClr val="374151"/>
                </a:solidFill>
                <a:effectLst/>
                <a:latin typeface="Söhne"/>
              </a:rPr>
              <a:t>RNNs</a:t>
            </a:r>
            <a:r>
              <a:rPr lang="pt-BR" b="0" i="0" dirty="0">
                <a:solidFill>
                  <a:srgbClr val="374151"/>
                </a:solidFill>
                <a:effectLst/>
                <a:latin typeface="Söhne"/>
              </a:rPr>
              <a:t> possuem conexões recursivas que permitem que a informação seja transmitida ao longo do tempo, permitindo que o modelo mantenha um estado interno ou memória das informações anteriores.</a:t>
            </a:r>
          </a:p>
          <a:p>
            <a:pPr algn="l"/>
            <a:endParaRPr lang="pt-BR" b="0" i="0" dirty="0">
              <a:solidFill>
                <a:srgbClr val="374151"/>
              </a:solidFill>
              <a:effectLst/>
              <a:latin typeface="Söhne"/>
            </a:endParaRPr>
          </a:p>
          <a:p>
            <a:pPr algn="l"/>
            <a:r>
              <a:rPr lang="pt-BR" b="0" i="0" dirty="0">
                <a:solidFill>
                  <a:srgbClr val="374151"/>
                </a:solidFill>
                <a:effectLst/>
                <a:latin typeface="Söhne"/>
              </a:rPr>
              <a:t>Essa capacidade de lidar com sequências de dados torna as </a:t>
            </a:r>
            <a:r>
              <a:rPr lang="pt-BR" b="0" i="0" dirty="0" err="1">
                <a:solidFill>
                  <a:srgbClr val="374151"/>
                </a:solidFill>
                <a:effectLst/>
                <a:latin typeface="Söhne"/>
              </a:rPr>
              <a:t>RNNs</a:t>
            </a:r>
            <a:r>
              <a:rPr lang="pt-BR" b="0" i="0" dirty="0">
                <a:solidFill>
                  <a:srgbClr val="374151"/>
                </a:solidFill>
                <a:effectLst/>
                <a:latin typeface="Söhne"/>
              </a:rPr>
              <a:t> especialmente adequadas para tarefas como análise de texto, tradução automática, reconhecimento de fala, previsão de séries temporais e muito mais. A estrutura das </a:t>
            </a:r>
            <a:r>
              <a:rPr lang="pt-BR" b="0" i="0" dirty="0" err="1">
                <a:solidFill>
                  <a:srgbClr val="374151"/>
                </a:solidFill>
                <a:effectLst/>
                <a:latin typeface="Söhne"/>
              </a:rPr>
              <a:t>RNNs</a:t>
            </a:r>
            <a:r>
              <a:rPr lang="pt-BR" b="0" i="0" dirty="0">
                <a:solidFill>
                  <a:srgbClr val="374151"/>
                </a:solidFill>
                <a:effectLst/>
                <a:latin typeface="Söhne"/>
              </a:rPr>
              <a:t> permite que elas considerem o contexto anterior ao fazer previsões ou análises em cada passo da sequência.</a:t>
            </a:r>
          </a:p>
          <a:p>
            <a:pPr algn="l"/>
            <a:endParaRPr lang="pt-BR" b="0" i="0" dirty="0">
              <a:solidFill>
                <a:srgbClr val="374151"/>
              </a:solidFill>
              <a:effectLst/>
              <a:latin typeface="Söhne"/>
            </a:endParaRPr>
          </a:p>
          <a:p>
            <a:pPr algn="l"/>
            <a:r>
              <a:rPr lang="pt-BR" b="0" i="0" dirty="0">
                <a:solidFill>
                  <a:srgbClr val="374151"/>
                </a:solidFill>
                <a:effectLst/>
                <a:latin typeface="Söhne"/>
              </a:rPr>
              <a:t>No entanto, as </a:t>
            </a:r>
            <a:r>
              <a:rPr lang="pt-BR" b="0" i="0" dirty="0" err="1">
                <a:solidFill>
                  <a:srgbClr val="374151"/>
                </a:solidFill>
                <a:effectLst/>
                <a:latin typeface="Söhne"/>
              </a:rPr>
              <a:t>RNNs</a:t>
            </a:r>
            <a:r>
              <a:rPr lang="pt-BR" b="0" i="0" dirty="0">
                <a:solidFill>
                  <a:srgbClr val="374151"/>
                </a:solidFill>
                <a:effectLst/>
                <a:latin typeface="Söhne"/>
              </a:rPr>
              <a:t> tradicionais têm limitações, como o "problema do desaparecimento do gradiente", que dificulta a aprendizagem de dependências de longo prazo em sequências muito extensas. Como resultado, foram desenvolvidas variantes mais avançadas de </a:t>
            </a:r>
            <a:r>
              <a:rPr lang="pt-BR" b="0" i="0" dirty="0" err="1">
                <a:solidFill>
                  <a:srgbClr val="374151"/>
                </a:solidFill>
                <a:effectLst/>
                <a:latin typeface="Söhne"/>
              </a:rPr>
              <a:t>RNNs</a:t>
            </a:r>
            <a:r>
              <a:rPr lang="pt-BR" b="0" i="0" dirty="0">
                <a:solidFill>
                  <a:srgbClr val="374151"/>
                </a:solidFill>
                <a:effectLst/>
                <a:latin typeface="Söhne"/>
              </a:rPr>
              <a:t>, como </a:t>
            </a:r>
            <a:r>
              <a:rPr lang="pt-BR" b="0" i="0" dirty="0" err="1">
                <a:solidFill>
                  <a:srgbClr val="374151"/>
                </a:solidFill>
                <a:effectLst/>
                <a:latin typeface="Söhne"/>
              </a:rPr>
              <a:t>Long</a:t>
            </a:r>
            <a:r>
              <a:rPr lang="pt-BR" b="0" i="0" dirty="0">
                <a:solidFill>
                  <a:srgbClr val="374151"/>
                </a:solidFill>
                <a:effectLst/>
                <a:latin typeface="Söhne"/>
              </a:rPr>
              <a:t> Short-</a:t>
            </a:r>
            <a:r>
              <a:rPr lang="pt-BR" b="0" i="0" dirty="0" err="1">
                <a:solidFill>
                  <a:srgbClr val="374151"/>
                </a:solidFill>
                <a:effectLst/>
                <a:latin typeface="Söhne"/>
              </a:rPr>
              <a:t>Term</a:t>
            </a:r>
            <a:r>
              <a:rPr lang="pt-BR" b="0" i="0" dirty="0">
                <a:solidFill>
                  <a:srgbClr val="374151"/>
                </a:solidFill>
                <a:effectLst/>
                <a:latin typeface="Söhne"/>
              </a:rPr>
              <a:t> </a:t>
            </a:r>
            <a:r>
              <a:rPr lang="pt-BR" b="0" i="0" dirty="0" err="1">
                <a:solidFill>
                  <a:srgbClr val="374151"/>
                </a:solidFill>
                <a:effectLst/>
                <a:latin typeface="Söhne"/>
              </a:rPr>
              <a:t>Memory</a:t>
            </a:r>
            <a:r>
              <a:rPr lang="pt-BR" b="0" i="0" dirty="0">
                <a:solidFill>
                  <a:srgbClr val="374151"/>
                </a:solidFill>
                <a:effectLst/>
                <a:latin typeface="Söhne"/>
              </a:rPr>
              <a:t> (LSTM) e </a:t>
            </a:r>
            <a:r>
              <a:rPr lang="pt-BR" b="0" i="0" dirty="0" err="1">
                <a:solidFill>
                  <a:srgbClr val="374151"/>
                </a:solidFill>
                <a:effectLst/>
                <a:latin typeface="Söhne"/>
              </a:rPr>
              <a:t>Gated</a:t>
            </a:r>
            <a:r>
              <a:rPr lang="pt-BR" b="0" i="0" dirty="0">
                <a:solidFill>
                  <a:srgbClr val="374151"/>
                </a:solidFill>
                <a:effectLst/>
                <a:latin typeface="Söhne"/>
              </a:rPr>
              <a:t> </a:t>
            </a:r>
            <a:r>
              <a:rPr lang="pt-BR" b="0" i="0" dirty="0" err="1">
                <a:solidFill>
                  <a:srgbClr val="374151"/>
                </a:solidFill>
                <a:effectLst/>
                <a:latin typeface="Söhne"/>
              </a:rPr>
              <a:t>Recurrent</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(GRU), que ajudam a mitigar esses problemas.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redes neurais recorrentes são arquiteturas poderosas para lidar com dados sequenciais, graças à sua capacidade de manter memória do passado ao processar informações em uma ordem sequencial.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20299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jpe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jpeg"/></Relationships>
</file>

<file path=ppt/slides/_rels/slide2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7.png"/><Relationship Id="rId7" Type="http://schemas.openxmlformats.org/officeDocument/2006/relationships/image" Target="../media/image28.png"/><Relationship Id="rId12"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hyperlink" Target="https://www.codeproject.com/Articles/1275031/Why-real-neurons-learn-faster-ai" TargetMode="External"/><Relationship Id="rId5" Type="http://schemas.openxmlformats.org/officeDocument/2006/relationships/image" Target="../media/image47.png"/><Relationship Id="rId10" Type="http://schemas.openxmlformats.org/officeDocument/2006/relationships/image" Target="../media/image51.jpeg"/><Relationship Id="rId4" Type="http://schemas.openxmlformats.org/officeDocument/2006/relationships/image" Target="../media/image29.jpeg"/><Relationship Id="rId9"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7.png"/><Relationship Id="rId7"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51.jpeg"/><Relationship Id="rId4" Type="http://schemas.openxmlformats.org/officeDocument/2006/relationships/image" Target="../media/image28.png"/><Relationship Id="rId9" Type="http://schemas.openxmlformats.org/officeDocument/2006/relationships/image" Target="../media/image67.jpe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tensorflow.org/lite/guide/model_maker?hl=pt-br" TargetMode="External"/><Relationship Id="rId2" Type="http://schemas.openxmlformats.org/officeDocument/2006/relationships/hyperlink" Target="https://www.tensorflow.org/lite/examples?hl=pt-br"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hyperlink" Target="https://www.codeproject.com/Articles/1275031/Why-real-neurons-learn-faster-ai" TargetMode="External"/><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51.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0.jpe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88.png"/><Relationship Id="rId7" Type="http://schemas.openxmlformats.org/officeDocument/2006/relationships/image" Target="../media/image19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65.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780.png"/><Relationship Id="rId26" Type="http://schemas.openxmlformats.org/officeDocument/2006/relationships/image" Target="../media/image860.png"/><Relationship Id="rId39" Type="http://schemas.openxmlformats.org/officeDocument/2006/relationships/image" Target="../media/image99.png"/><Relationship Id="rId21" Type="http://schemas.openxmlformats.org/officeDocument/2006/relationships/image" Target="../media/image810.png"/><Relationship Id="rId34" Type="http://schemas.openxmlformats.org/officeDocument/2006/relationships/image" Target="../media/image94.png"/><Relationship Id="rId42" Type="http://schemas.openxmlformats.org/officeDocument/2006/relationships/image" Target="../media/image102.png"/><Relationship Id="rId47" Type="http://schemas.openxmlformats.org/officeDocument/2006/relationships/image" Target="../media/image107.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760.png"/><Relationship Id="rId29"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840.png"/><Relationship Id="rId32" Type="http://schemas.openxmlformats.org/officeDocument/2006/relationships/image" Target="../media/image92.png"/><Relationship Id="rId37" Type="http://schemas.openxmlformats.org/officeDocument/2006/relationships/image" Target="../media/image97.png"/><Relationship Id="rId40" Type="http://schemas.openxmlformats.org/officeDocument/2006/relationships/image" Target="../media/image100.png"/><Relationship Id="rId45" Type="http://schemas.openxmlformats.org/officeDocument/2006/relationships/image" Target="../media/image10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830.png"/><Relationship Id="rId28" Type="http://schemas.openxmlformats.org/officeDocument/2006/relationships/image" Target="../media/image880.png"/><Relationship Id="rId36" Type="http://schemas.openxmlformats.org/officeDocument/2006/relationships/image" Target="../media/image96.png"/><Relationship Id="rId10" Type="http://schemas.openxmlformats.org/officeDocument/2006/relationships/image" Target="../media/image360.png"/><Relationship Id="rId19" Type="http://schemas.openxmlformats.org/officeDocument/2006/relationships/image" Target="../media/image790.png"/><Relationship Id="rId31" Type="http://schemas.openxmlformats.org/officeDocument/2006/relationships/image" Target="../media/image91.png"/><Relationship Id="rId44" Type="http://schemas.openxmlformats.org/officeDocument/2006/relationships/image" Target="../media/image10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820.png"/><Relationship Id="rId27" Type="http://schemas.openxmlformats.org/officeDocument/2006/relationships/image" Target="../media/image870.png"/><Relationship Id="rId30" Type="http://schemas.openxmlformats.org/officeDocument/2006/relationships/image" Target="../media/image90.png"/><Relationship Id="rId35" Type="http://schemas.openxmlformats.org/officeDocument/2006/relationships/image" Target="../media/image95.png"/><Relationship Id="rId43" Type="http://schemas.openxmlformats.org/officeDocument/2006/relationships/image" Target="../media/image10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770.png"/><Relationship Id="rId25" Type="http://schemas.openxmlformats.org/officeDocument/2006/relationships/image" Target="../media/image85.png"/><Relationship Id="rId33" Type="http://schemas.openxmlformats.org/officeDocument/2006/relationships/image" Target="../media/image93.png"/><Relationship Id="rId38" Type="http://schemas.openxmlformats.org/officeDocument/2006/relationships/image" Target="../media/image98.png"/><Relationship Id="rId46" Type="http://schemas.openxmlformats.org/officeDocument/2006/relationships/image" Target="../media/image106.png"/><Relationship Id="rId20" Type="http://schemas.openxmlformats.org/officeDocument/2006/relationships/image" Target="../media/image80.png"/><Relationship Id="rId41" Type="http://schemas.openxmlformats.org/officeDocument/2006/relationships/image" Target="../media/image101.png"/></Relationships>
</file>

<file path=ppt/slides/_rels/slide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t>
                </a:r>
                <a:r>
                  <a:rPr lang="pt-BR" b="1" i="1" dirty="0">
                    <a:solidFill>
                      <a:schemeClr val="tx1"/>
                    </a:solidFill>
                    <a:effectLst/>
                  </a:rPr>
                  <a:t>ajustar o limiar de ativação</a:t>
                </a:r>
                <a:r>
                  <a:rPr lang="pt-BR" b="0" i="0" dirty="0">
                    <a:solidFill>
                      <a:schemeClr val="tx1"/>
                    </a:solidFill>
                    <a:effectLst/>
                  </a:rPr>
                  <a:t>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sigmoide, tangente hiperbólica, </a:t>
                </a:r>
                <a:r>
                  <a:rPr lang="pt-BR" i="1"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636872" y="1825624"/>
            <a:ext cx="6423948" cy="5032375"/>
          </a:xfrm>
        </p:spPr>
        <p:txBody>
          <a:bodyPr>
            <a:normAutofit lnSpcReduction="10000"/>
          </a:bodyPr>
          <a:lstStyle/>
          <a:p>
            <a:r>
              <a:rPr lang="pt-BR" b="0" i="0" dirty="0">
                <a:effectLst/>
              </a:rPr>
              <a:t>O </a:t>
            </a:r>
            <a:r>
              <a:rPr lang="pt-BR" b="1" i="1" dirty="0">
                <a:solidFill>
                  <a:srgbClr val="00B050"/>
                </a:solidFill>
                <a:effectLst/>
              </a:rPr>
              <a:t>objetivo</a:t>
            </a:r>
            <a:r>
              <a:rPr lang="pt-BR" b="0" i="0" dirty="0">
                <a:effectLst/>
              </a:rPr>
              <a:t> do treinamento de uma rede neural artificial é </a:t>
            </a:r>
            <a:r>
              <a:rPr lang="pt-BR" b="1" i="1" dirty="0">
                <a:solidFill>
                  <a:srgbClr val="00B050"/>
                </a:solidFill>
                <a:effectLst/>
              </a:rPr>
              <a:t>encontrar os valores ideais dos pesos</a:t>
            </a:r>
            <a:r>
              <a:rPr lang="pt-BR" b="1" i="1" dirty="0">
                <a:effectLst/>
              </a:rPr>
              <a:t> </a:t>
            </a:r>
            <a:r>
              <a:rPr lang="pt-BR" b="0" i="0" dirty="0">
                <a:effectLst/>
              </a:rPr>
              <a:t>(bias e sinápticos) </a:t>
            </a:r>
            <a:r>
              <a:rPr lang="pt-BR" b="1" i="1" dirty="0">
                <a:solidFill>
                  <a:srgbClr val="00B050"/>
                </a:solidFill>
                <a:effectLst/>
              </a:rPr>
              <a:t>de todos os neurônios</a:t>
            </a:r>
            <a:r>
              <a:rPr lang="pt-BR" b="0" i="0" dirty="0">
                <a:effectLst/>
              </a:rPr>
              <a:t>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a:t>
            </a:r>
            <a:r>
              <a:rPr lang="pt-BR" b="1" i="1" dirty="0">
                <a:solidFill>
                  <a:srgbClr val="00B050"/>
                </a:solidFill>
              </a:rPr>
              <a:t>processo de otimização iterativo </a:t>
            </a:r>
            <a:r>
              <a:rPr lang="pt-BR" dirty="0"/>
              <a:t>chamado de </a:t>
            </a:r>
            <a:r>
              <a:rPr lang="pt-BR" b="1" i="1" dirty="0">
                <a:solidFill>
                  <a:srgbClr val="00B050"/>
                </a:solidFill>
              </a:rPr>
              <a:t>retropropagação do erro</a:t>
            </a:r>
            <a:r>
              <a:rPr lang="pt-BR" dirty="0"/>
              <a:t>, onde apresenta-se ao modelo as </a:t>
            </a:r>
            <a:r>
              <a:rPr lang="pt-BR" b="1" i="1" dirty="0"/>
              <a:t>entradas</a:t>
            </a:r>
            <a:r>
              <a:rPr lang="pt-BR" dirty="0"/>
              <a:t> e </a:t>
            </a:r>
            <a:r>
              <a:rPr lang="pt-BR" b="1" i="1" dirty="0"/>
              <a:t>saídas esperadas</a:t>
            </a:r>
            <a:r>
              <a:rPr lang="pt-BR" dirty="0"/>
              <a:t> e o processo </a:t>
            </a:r>
            <a:r>
              <a:rPr lang="pt-BR" b="1" i="1" dirty="0">
                <a:solidFill>
                  <a:srgbClr val="00B050"/>
                </a:solidFill>
              </a:rPr>
              <a:t>minimiza o erro </a:t>
            </a:r>
            <a:r>
              <a:rPr lang="pt-BR" dirty="0"/>
              <a:t>entre a </a:t>
            </a:r>
            <a:r>
              <a:rPr lang="pt-BR" b="1" i="1" dirty="0"/>
              <a:t>saída da rede </a:t>
            </a:r>
            <a:r>
              <a:rPr lang="pt-BR" dirty="0"/>
              <a:t>e os </a:t>
            </a:r>
            <a:r>
              <a:rPr lang="pt-BR" b="1" i="1" dirty="0"/>
              <a:t>valores de saída esperados</a:t>
            </a:r>
            <a:r>
              <a:rPr lang="pt-BR" dirty="0"/>
              <a:t>.</a:t>
            </a:r>
            <a:endParaRPr lang="pt-BR" dirty="0">
              <a:effectLst/>
            </a:endParaRPr>
          </a:p>
        </p:txBody>
      </p:sp>
      <p:pic>
        <p:nvPicPr>
          <p:cNvPr id="5" name="Imagem 4">
            <a:extLst>
              <a:ext uri="{FF2B5EF4-FFF2-40B4-BE49-F238E27FC236}">
                <a16:creationId xmlns:a16="http://schemas.microsoft.com/office/drawing/2014/main" id="{03A2D649-EBB4-ED38-335D-35C407B24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18" y="1690688"/>
            <a:ext cx="4859866" cy="516122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AB64F-3191-BFA9-4ABC-0E738C8F6463}"/>
              </a:ext>
            </a:extLst>
          </p:cNvPr>
          <p:cNvSpPr>
            <a:spLocks noGrp="1"/>
          </p:cNvSpPr>
          <p:nvPr>
            <p:ph type="title"/>
          </p:nvPr>
        </p:nvSpPr>
        <p:spPr/>
        <p:txBody>
          <a:bodyPr/>
          <a:lstStyle/>
          <a:p>
            <a:r>
              <a:rPr lang="pt-BR" dirty="0"/>
              <a:t>Arquiteturas de redes neurais artificiais</a:t>
            </a:r>
          </a:p>
        </p:txBody>
      </p:sp>
      <p:sp>
        <p:nvSpPr>
          <p:cNvPr id="3" name="Espaço Reservado para Conteúdo 2">
            <a:extLst>
              <a:ext uri="{FF2B5EF4-FFF2-40B4-BE49-F238E27FC236}">
                <a16:creationId xmlns:a16="http://schemas.microsoft.com/office/drawing/2014/main" id="{B197526B-3494-3513-4D28-7FAEAD8CF9DE}"/>
              </a:ext>
            </a:extLst>
          </p:cNvPr>
          <p:cNvSpPr>
            <a:spLocks noGrp="1"/>
          </p:cNvSpPr>
          <p:nvPr>
            <p:ph idx="1"/>
          </p:nvPr>
        </p:nvSpPr>
        <p:spPr>
          <a:xfrm>
            <a:off x="838200" y="1825625"/>
            <a:ext cx="10515600" cy="1325563"/>
          </a:xfrm>
        </p:spPr>
        <p:txBody>
          <a:bodyPr/>
          <a:lstStyle/>
          <a:p>
            <a:r>
              <a:rPr lang="pt-BR" dirty="0"/>
              <a:t>Diferentes </a:t>
            </a:r>
            <a:r>
              <a:rPr lang="pt-BR" b="1" i="1" dirty="0"/>
              <a:t>tipos de neurônios</a:t>
            </a:r>
            <a:r>
              <a:rPr lang="pt-BR" dirty="0"/>
              <a:t>, a </a:t>
            </a:r>
            <a:r>
              <a:rPr lang="pt-BR" b="1" i="1" dirty="0"/>
              <a:t>quantidade de camadas</a:t>
            </a:r>
            <a:r>
              <a:rPr lang="pt-BR" dirty="0"/>
              <a:t> e de </a:t>
            </a:r>
            <a:r>
              <a:rPr lang="pt-BR" b="1" i="1" dirty="0"/>
              <a:t>neurônios</a:t>
            </a:r>
            <a:r>
              <a:rPr lang="pt-BR" dirty="0"/>
              <a:t> em cada uma delas e a </a:t>
            </a:r>
            <a:r>
              <a:rPr lang="pt-BR" b="1" i="1" dirty="0"/>
              <a:t>forma como eles estão conectados</a:t>
            </a:r>
            <a:r>
              <a:rPr lang="pt-BR" dirty="0"/>
              <a:t>, resultam em </a:t>
            </a:r>
            <a:r>
              <a:rPr lang="pt-BR" b="1" i="1" dirty="0">
                <a:solidFill>
                  <a:srgbClr val="00B050"/>
                </a:solidFill>
              </a:rPr>
              <a:t>arquiteturas</a:t>
            </a:r>
            <a:r>
              <a:rPr lang="pt-BR" dirty="0"/>
              <a:t> diferentes.</a:t>
            </a:r>
          </a:p>
        </p:txBody>
      </p:sp>
      <p:pic>
        <p:nvPicPr>
          <p:cNvPr id="4" name="Picture 2">
            <a:extLst>
              <a:ext uri="{FF2B5EF4-FFF2-40B4-BE49-F238E27FC236}">
                <a16:creationId xmlns:a16="http://schemas.microsoft.com/office/drawing/2014/main" id="{4BA4082F-6B1A-1767-2E14-72793ACF4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12569" y="3174338"/>
            <a:ext cx="4226812" cy="3473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285A842-680B-2B65-59C2-A2AE7F883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8" t="49167" r="1974" b="1945"/>
          <a:stretch/>
        </p:blipFill>
        <p:spPr bwMode="auto">
          <a:xfrm>
            <a:off x="6459293" y="3174338"/>
            <a:ext cx="4020138" cy="347345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25529A5-E5B8-9923-39D6-E7833647F015}"/>
              </a:ext>
            </a:extLst>
          </p:cNvPr>
          <p:cNvSpPr txBox="1"/>
          <p:nvPr/>
        </p:nvSpPr>
        <p:spPr>
          <a:xfrm>
            <a:off x="0" y="6596390"/>
            <a:ext cx="4120587" cy="253916"/>
          </a:xfrm>
          <a:prstGeom prst="rect">
            <a:avLst/>
          </a:prstGeom>
          <a:noFill/>
        </p:spPr>
        <p:txBody>
          <a:bodyPr wrap="square">
            <a:spAutoFit/>
          </a:bodyPr>
          <a:lstStyle/>
          <a:p>
            <a:r>
              <a:rPr lang="pt-BR" sz="1050" dirty="0"/>
              <a:t>Fonte: https://www.asimovinstitute.org/neural-network-zoo/</a:t>
            </a:r>
          </a:p>
        </p:txBody>
      </p:sp>
    </p:spTree>
    <p:extLst>
      <p:ext uri="{BB962C8B-B14F-4D97-AF65-F5344CB8AC3E}">
        <p14:creationId xmlns:p14="http://schemas.microsoft.com/office/powerpoint/2010/main" val="281745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t>
            </a:r>
            <a:r>
              <a:rPr lang="pt-BR" b="1" i="1" dirty="0">
                <a:solidFill>
                  <a:srgbClr val="00B050"/>
                </a:solidFill>
              </a:rPr>
              <a:t>aproximação de funções </a:t>
            </a:r>
            <a:r>
              <a:rPr lang="pt-BR" dirty="0"/>
              <a:t>(i.e.,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solidFill>
                  <a:srgbClr val="00B050"/>
                </a:solidFill>
              </a:rPr>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816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58144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42927" y="1423985"/>
            <a:ext cx="5697940" cy="5434015"/>
          </a:xfrm>
        </p:spPr>
        <p:txBody>
          <a:bodyPr>
            <a:normAutofit lnSpcReduction="10000"/>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a:t>
            </a:r>
            <a:r>
              <a:rPr lang="pt-BR" b="1" i="1" dirty="0"/>
              <a:t>memória</a:t>
            </a:r>
            <a:r>
              <a:rPr lang="pt-BR" dirty="0"/>
              <a:t>.</a:t>
            </a:r>
          </a:p>
          <a:p>
            <a:r>
              <a:rPr lang="pt-BR" b="0" i="0" dirty="0">
                <a:effectLst/>
              </a:rPr>
              <a:t>Ou seja, elas consideram o </a:t>
            </a:r>
            <a:r>
              <a:rPr lang="pt-BR" b="1" i="1" dirty="0">
                <a:effectLst/>
              </a:rPr>
              <a:t>contexto anterior</a:t>
            </a:r>
            <a:r>
              <a:rPr lang="pt-BR" b="0" i="0" dirty="0">
                <a:effectLst/>
              </a:rPr>
              <a:t> ao fazer predições. </a:t>
            </a:r>
            <a:endParaRPr lang="pt-BR" dirty="0"/>
          </a:p>
          <a:p>
            <a:r>
              <a:rPr lang="pt-BR" b="0" i="0" dirty="0">
                <a:effectLst/>
              </a:rPr>
              <a:t>Essa capacidade as torna especialmente úteis em </a:t>
            </a:r>
            <a:r>
              <a:rPr lang="pt-BR" b="1" i="1" dirty="0">
                <a:effectLst/>
              </a:rPr>
              <a:t>tarefas que envolvem dados sequenciais ou temporais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42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6622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54500" y="1695451"/>
            <a:ext cx="5761299" cy="5162550"/>
          </a:xfrm>
        </p:spPr>
        <p:txBody>
          <a:bodyPr>
            <a:normAutofit fontScale="92500" lnSpcReduction="1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a:t>
            </a:r>
            <a:r>
              <a:rPr lang="pt-BR" b="1" i="1" dirty="0">
                <a:solidFill>
                  <a:srgbClr val="00B050"/>
                </a:solidFill>
                <a:effectLst/>
              </a:rPr>
              <a:t>mapeia</a:t>
            </a:r>
            <a:r>
              <a:rPr lang="pt-BR" b="0" i="0" dirty="0">
                <a:effectLst/>
              </a:rPr>
              <a:t> os dados de entrada em uma </a:t>
            </a:r>
            <a:r>
              <a:rPr lang="pt-BR" b="1" i="1" dirty="0">
                <a:solidFill>
                  <a:srgbClr val="00B050"/>
                </a:solidFill>
                <a:effectLst/>
              </a:rPr>
              <a:t>representação latente </a:t>
            </a:r>
            <a:r>
              <a:rPr lang="pt-BR" b="0" i="0" dirty="0">
                <a:effectLst/>
              </a:rPr>
              <a:t>(de maior ou menor dimensão), e o </a:t>
            </a:r>
            <a:r>
              <a:rPr lang="pt-BR" b="1" i="1" dirty="0">
                <a:effectLst/>
              </a:rPr>
              <a:t>decodificador</a:t>
            </a:r>
            <a:r>
              <a:rPr lang="pt-BR" b="0" i="0" dirty="0">
                <a:effectLst/>
              </a:rPr>
              <a:t>, que </a:t>
            </a:r>
            <a:r>
              <a:rPr lang="pt-BR" b="1" i="1" dirty="0">
                <a:solidFill>
                  <a:srgbClr val="00B050"/>
                </a:solidFill>
                <a:effectLst/>
              </a:rPr>
              <a:t>reconstrói</a:t>
            </a:r>
            <a:r>
              <a:rPr lang="pt-BR" b="0" i="0" dirty="0">
                <a:effectLst/>
              </a:rPr>
              <a:t> os </a:t>
            </a:r>
            <a:r>
              <a:rPr lang="pt-BR" b="1" i="1" dirty="0">
                <a:solidFill>
                  <a:srgbClr val="00B050"/>
                </a:solidFill>
                <a:effectLst/>
              </a:rPr>
              <a:t>dados originais</a:t>
            </a:r>
            <a:r>
              <a:rPr lang="pt-BR" b="0" i="0" dirty="0">
                <a:effectLst/>
              </a:rPr>
              <a:t> a partir dela.</a:t>
            </a:r>
            <a:endParaRPr lang="pt-BR" dirty="0"/>
          </a:p>
          <a:p>
            <a:r>
              <a:rPr lang="pt-BR" dirty="0"/>
              <a:t>S</a:t>
            </a:r>
            <a:r>
              <a:rPr lang="pt-BR" b="0" i="0" dirty="0">
                <a:effectLst/>
              </a:rPr>
              <a:t>ão usados em tarefas de </a:t>
            </a:r>
            <a:r>
              <a:rPr lang="pt-BR" b="1" i="1" dirty="0">
                <a:effectLst/>
              </a:rPr>
              <a:t>redução de dimensionalidade</a:t>
            </a:r>
            <a:r>
              <a:rPr lang="pt-BR" b="0" i="0" dirty="0">
                <a:effectLst/>
              </a:rPr>
              <a:t>, </a:t>
            </a:r>
            <a:r>
              <a:rPr lang="pt-BR" b="1" i="1" dirty="0">
                <a:effectLst/>
              </a:rPr>
              <a:t>remoção de ruído</a:t>
            </a:r>
            <a:r>
              <a:rPr lang="pt-BR" b="0" i="0" dirty="0">
                <a:effectLst/>
              </a:rPr>
              <a:t>, </a:t>
            </a:r>
            <a:r>
              <a:rPr lang="pt-BR" b="1" i="1" dirty="0">
                <a:effectLst/>
              </a:rPr>
              <a:t>compressão de dados</a:t>
            </a:r>
            <a:r>
              <a:rPr lang="pt-BR" b="0" i="0" dirty="0">
                <a:effectLst/>
              </a:rPr>
              <a:t>, </a:t>
            </a:r>
            <a:r>
              <a:rPr lang="pt-BR" b="1" i="1" dirty="0">
                <a:effectLst/>
              </a:rPr>
              <a:t>geração de dados sintéticos</a:t>
            </a:r>
            <a:r>
              <a:rPr lang="pt-BR" b="0" i="0" dirty="0">
                <a:effectLst/>
              </a:rPr>
              <a:t> e </a:t>
            </a:r>
            <a:r>
              <a:rPr lang="pt-BR" b="1" i="1" dirty="0"/>
              <a:t>redundância</a:t>
            </a:r>
            <a:r>
              <a:rPr lang="pt-BR" dirty="0"/>
              <a:t>.</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096000" y="1528925"/>
            <a:ext cx="5944869" cy="5329075"/>
          </a:xfrm>
        </p:spPr>
        <p:txBody>
          <a:bodyPr>
            <a:normAutofit lnSpcReduction="10000"/>
          </a:bodyPr>
          <a:lstStyle/>
          <a:p>
            <a:r>
              <a:rPr lang="pt-BR" b="1" dirty="0" err="1"/>
              <a:t>GANs</a:t>
            </a:r>
            <a:r>
              <a:rPr lang="pt-BR" dirty="0"/>
              <a:t>: ou </a:t>
            </a:r>
            <a:r>
              <a:rPr lang="pt-BR" b="1" i="1" dirty="0"/>
              <a:t>redes adversárias generativas</a:t>
            </a:r>
            <a:r>
              <a:rPr lang="pt-BR" dirty="0"/>
              <a:t>,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a:t>
            </a:r>
            <a:r>
              <a:rPr lang="pt-BR" b="1" i="1" dirty="0">
                <a:effectLst/>
              </a:rPr>
              <a:t>gerador</a:t>
            </a:r>
            <a:r>
              <a:rPr lang="pt-BR" b="0" i="0" dirty="0">
                <a:effectLst/>
              </a:rPr>
              <a:t> </a:t>
            </a:r>
            <a:r>
              <a:rPr lang="pt-BR" b="1" i="1" dirty="0">
                <a:solidFill>
                  <a:srgbClr val="00B050"/>
                </a:solidFill>
                <a:effectLst/>
              </a:rPr>
              <a:t>cria dados sintéticos </a:t>
            </a:r>
            <a:r>
              <a:rPr lang="pt-BR" b="0" i="0" dirty="0">
                <a:effectLst/>
              </a:rPr>
              <a:t>que se assemelham a dados reais, enquanto o </a:t>
            </a:r>
            <a:r>
              <a:rPr lang="pt-BR" b="1" i="1" dirty="0">
                <a:effectLst/>
              </a:rPr>
              <a:t>discriminador</a:t>
            </a:r>
            <a:r>
              <a:rPr lang="pt-BR" b="0" i="0" dirty="0">
                <a:effectLst/>
              </a:rPr>
              <a:t> tenta </a:t>
            </a:r>
            <a:r>
              <a:rPr lang="pt-BR" b="1" i="1" dirty="0">
                <a:solidFill>
                  <a:srgbClr val="00B050"/>
                </a:solidFill>
                <a:effectLst/>
              </a:rPr>
              <a:t>distinguir entre dados reais e sintéticos</a:t>
            </a:r>
            <a:r>
              <a:rPr lang="pt-BR" b="0" i="0" dirty="0">
                <a:effectLst/>
              </a:rPr>
              <a:t>.</a:t>
            </a:r>
          </a:p>
          <a:p>
            <a:r>
              <a:rPr lang="pt-BR" dirty="0"/>
              <a:t>O </a:t>
            </a:r>
            <a:r>
              <a:rPr lang="pt-BR" b="1" i="1" dirty="0"/>
              <a:t>objetivo</a:t>
            </a:r>
            <a:r>
              <a:rPr lang="pt-BR" dirty="0"/>
              <a:t> é </a:t>
            </a:r>
            <a:r>
              <a:rPr lang="pt-BR" b="1" i="1" dirty="0">
                <a:solidFill>
                  <a:srgbClr val="00B050"/>
                </a:solidFill>
              </a:rPr>
              <a:t>enganar o discriminador</a:t>
            </a:r>
            <a:r>
              <a:rPr lang="pt-BR" dirty="0"/>
              <a:t>.</a:t>
            </a:r>
          </a:p>
          <a:p>
            <a:r>
              <a:rPr lang="pt-BR" dirty="0"/>
              <a:t>S</a:t>
            </a:r>
            <a:r>
              <a:rPr lang="pt-BR" b="0" i="0" dirty="0">
                <a:effectLst/>
              </a:rPr>
              <a:t>ão usadas para </a:t>
            </a:r>
            <a:r>
              <a:rPr lang="pt-BR" b="1" i="1" dirty="0">
                <a:effectLst/>
              </a:rPr>
              <a:t>geração de imagens</a:t>
            </a:r>
            <a:r>
              <a:rPr lang="pt-BR" b="0" i="0" dirty="0">
                <a:effectLst/>
              </a:rPr>
              <a:t>, </a:t>
            </a:r>
            <a:r>
              <a:rPr lang="pt-BR" b="1" i="1" dirty="0">
                <a:effectLst/>
              </a:rPr>
              <a:t>vídeos</a:t>
            </a:r>
            <a:r>
              <a:rPr lang="pt-BR" b="0" i="0" dirty="0">
                <a:effectLst/>
              </a:rPr>
              <a:t> e </a:t>
            </a:r>
            <a:r>
              <a:rPr lang="pt-BR" b="1" i="1" dirty="0">
                <a:effectLst/>
              </a:rPr>
              <a:t>sons</a:t>
            </a:r>
            <a:r>
              <a:rPr lang="pt-BR" b="0" i="0" dirty="0">
                <a:effectLst/>
              </a:rPr>
              <a:t> realistas.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1927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1114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5883315" y="1528925"/>
            <a:ext cx="6200655" cy="5329075"/>
          </a:xfrm>
        </p:spPr>
        <p:txBody>
          <a:bodyPr>
            <a:normAutofit fontScale="92500" lnSpcReduction="10000"/>
          </a:bodyPr>
          <a:lstStyle/>
          <a:p>
            <a:r>
              <a:rPr lang="pt-BR" b="1" dirty="0" err="1"/>
              <a:t>ANs</a:t>
            </a:r>
            <a:r>
              <a:rPr lang="pt-BR" dirty="0"/>
              <a:t>: ou </a:t>
            </a:r>
            <a:r>
              <a:rPr lang="pt-BR" b="1" i="1" dirty="0"/>
              <a:t>redes de atenção</a:t>
            </a:r>
            <a:r>
              <a:rPr lang="pt-BR" dirty="0"/>
              <a:t>, </a:t>
            </a:r>
            <a:r>
              <a:rPr lang="pt-BR" b="0" i="0" dirty="0">
                <a:effectLst/>
              </a:rPr>
              <a:t>são redes que se concentram em </a:t>
            </a:r>
            <a:r>
              <a:rPr lang="pt-BR" b="1" i="1" dirty="0">
                <a:solidFill>
                  <a:srgbClr val="00B050"/>
                </a:solidFill>
                <a:effectLst/>
              </a:rPr>
              <a:t>destacar partes importantes</a:t>
            </a:r>
            <a:r>
              <a:rPr lang="pt-BR" b="0" i="0" dirty="0">
                <a:effectLst/>
              </a:rPr>
              <a:t> dos dados de entrada, dando-lhes </a:t>
            </a:r>
            <a:r>
              <a:rPr lang="pt-BR" b="1" i="1" dirty="0">
                <a:solidFill>
                  <a:srgbClr val="00B050"/>
                </a:solidFill>
                <a:effectLst/>
              </a:rPr>
              <a:t>maior peso durante </a:t>
            </a:r>
            <a:r>
              <a:rPr lang="pt-BR" b="0" i="0" dirty="0">
                <a:effectLst/>
              </a:rPr>
              <a:t>o processamento. </a:t>
            </a:r>
          </a:p>
          <a:p>
            <a:r>
              <a:rPr lang="pt-BR" b="0" i="0" dirty="0">
                <a:effectLst/>
              </a:rPr>
              <a:t>Elas </a:t>
            </a:r>
            <a:r>
              <a:rPr lang="pt-BR" b="1" i="1" dirty="0">
                <a:effectLst/>
              </a:rPr>
              <a:t>atribuem pesos diferentes </a:t>
            </a:r>
            <a:r>
              <a:rPr lang="pt-BR" b="0" i="0" dirty="0">
                <a:effectLst/>
              </a:rPr>
              <a:t>às partes da entrada e as combinam de forma ponderada, </a:t>
            </a:r>
            <a:r>
              <a:rPr lang="pt-BR" b="1" i="1" dirty="0">
                <a:effectLst/>
              </a:rPr>
              <a:t>focando nas partes mais importantes e ignorando as menos importantes</a:t>
            </a:r>
            <a:r>
              <a:rPr lang="pt-BR" b="0" i="0" dirty="0">
                <a:effectLst/>
              </a:rPr>
              <a:t>.</a:t>
            </a:r>
          </a:p>
          <a:p>
            <a:r>
              <a:rPr lang="pt-BR" b="0" i="0" dirty="0">
                <a:effectLst/>
              </a:rPr>
              <a:t>Propostas para lidar com as </a:t>
            </a:r>
            <a:r>
              <a:rPr lang="pt-BR" b="1" i="1" dirty="0">
                <a:effectLst/>
              </a:rPr>
              <a:t>limitações das </a:t>
            </a:r>
            <a:r>
              <a:rPr lang="pt-BR" b="1" i="1" dirty="0" err="1">
                <a:effectLst/>
              </a:rPr>
              <a:t>RNNs</a:t>
            </a:r>
            <a:r>
              <a:rPr lang="pt-BR" b="0" i="0" dirty="0">
                <a:effectLst/>
              </a:rPr>
              <a:t> com dependências de longo prazo.</a:t>
            </a:r>
            <a:endParaRPr lang="pt-BR" dirty="0"/>
          </a:p>
          <a:p>
            <a:r>
              <a:rPr lang="pt-BR" dirty="0"/>
              <a:t>S</a:t>
            </a:r>
            <a:r>
              <a:rPr lang="pt-BR" b="0" i="0" dirty="0">
                <a:effectLst/>
              </a:rPr>
              <a:t>ão usadas em tarefas que envolvem sequências de dados, como </a:t>
            </a:r>
            <a:r>
              <a:rPr lang="pt-BR" b="1" i="1" dirty="0">
                <a:effectLst/>
              </a:rPr>
              <a:t>tradução automática</a:t>
            </a:r>
            <a:r>
              <a:rPr lang="pt-BR" b="0" i="0" dirty="0">
                <a:effectLst/>
              </a:rPr>
              <a:t>, </a:t>
            </a:r>
            <a:r>
              <a:rPr lang="pt-BR" b="1" i="1" dirty="0">
                <a:effectLst/>
              </a:rPr>
              <a:t>processamento de linguagem natural </a:t>
            </a:r>
            <a:r>
              <a:rPr lang="pt-BR" b="0" i="0" dirty="0">
                <a:effectLst/>
              </a:rPr>
              <a:t>e </a:t>
            </a:r>
            <a:r>
              <a:rPr lang="pt-BR" b="1" i="1" dirty="0">
                <a:effectLst/>
              </a:rPr>
              <a:t>reconhecimento de fala</a:t>
            </a:r>
            <a:r>
              <a:rPr lang="pt-BR" b="0" i="0" dirty="0">
                <a:effectLst/>
              </a:rPr>
              <a:t>.</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70290"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894153"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160945" y="1825624"/>
            <a:ext cx="6850079" cy="5032376"/>
          </a:xfrm>
        </p:spPr>
        <p:txBody>
          <a:bodyPr>
            <a:normAutofit/>
          </a:bodyPr>
          <a:lstStyle/>
          <a:p>
            <a:r>
              <a:rPr lang="pt-BR" dirty="0"/>
              <a:t>Ao longo dos anos, para resolver </a:t>
            </a:r>
            <a:r>
              <a:rPr lang="pt-BR" b="1" i="1" dirty="0"/>
              <a:t>problemas mais e mais complexos</a:t>
            </a:r>
            <a:r>
              <a:rPr lang="pt-BR" dirty="0"/>
              <a:t> com </a:t>
            </a:r>
            <a:r>
              <a:rPr lang="pt-BR" b="1" i="1" dirty="0"/>
              <a:t>ótimos resultados</a:t>
            </a:r>
            <a:r>
              <a:rPr lang="pt-BR" dirty="0"/>
              <a:t>, as </a:t>
            </a:r>
            <a:r>
              <a:rPr lang="pt-BR" b="1" i="1" dirty="0"/>
              <a:t>arquiteturas</a:t>
            </a:r>
            <a:r>
              <a:rPr lang="pt-BR" dirty="0"/>
              <a:t> das redes neurais têm se </a:t>
            </a:r>
            <a:r>
              <a:rPr lang="pt-BR" b="1" i="1" dirty="0"/>
              <a:t>tornado maiores e mais complexas</a:t>
            </a:r>
            <a:r>
              <a:rPr lang="pt-BR" dirty="0"/>
              <a:t>.</a:t>
            </a:r>
          </a:p>
          <a:p>
            <a:r>
              <a:rPr lang="pt-BR" b="1" dirty="0"/>
              <a:t>OBS</a:t>
            </a:r>
            <a:r>
              <a:rPr lang="pt-BR" dirty="0"/>
              <a:t>.: A </a:t>
            </a:r>
            <a:r>
              <a:rPr lang="pt-BR" b="1" i="1" dirty="0">
                <a:solidFill>
                  <a:srgbClr val="00B050"/>
                </a:solidFill>
              </a:rPr>
              <a:t>complexidade</a:t>
            </a:r>
            <a:r>
              <a:rPr lang="pt-BR" dirty="0"/>
              <a:t> ou </a:t>
            </a:r>
            <a:r>
              <a:rPr lang="pt-BR" b="1" i="1" dirty="0">
                <a:solidFill>
                  <a:srgbClr val="00B050"/>
                </a:solidFill>
              </a:rPr>
              <a:t>capacidade</a:t>
            </a:r>
            <a:r>
              <a:rPr lang="pt-BR" dirty="0"/>
              <a:t> de uma rede neural está </a:t>
            </a:r>
            <a:r>
              <a:rPr lang="pt-BR" b="1" i="1" dirty="0">
                <a:solidFill>
                  <a:srgbClr val="00B050"/>
                </a:solidFill>
              </a:rPr>
              <a:t>relacionada</a:t>
            </a:r>
            <a:r>
              <a:rPr lang="pt-BR" dirty="0"/>
              <a:t> com sua </a:t>
            </a:r>
            <a:r>
              <a:rPr lang="pt-BR" b="1" i="1" dirty="0">
                <a:solidFill>
                  <a:srgbClr val="00B050"/>
                </a:solidFill>
              </a:rPr>
              <a:t>quantidade de camadas e nós</a:t>
            </a:r>
            <a:r>
              <a:rPr lang="pt-BR" dirty="0"/>
              <a:t>.</a:t>
            </a:r>
          </a:p>
        </p:txBody>
      </p:sp>
      <p:grpSp>
        <p:nvGrpSpPr>
          <p:cNvPr id="26" name="Agrupar 25">
            <a:extLst>
              <a:ext uri="{FF2B5EF4-FFF2-40B4-BE49-F238E27FC236}">
                <a16:creationId xmlns:a16="http://schemas.microsoft.com/office/drawing/2014/main" id="{35AB3D1B-DAF4-BDAC-A269-CAAEBB1948D0}"/>
              </a:ext>
            </a:extLst>
          </p:cNvPr>
          <p:cNvGrpSpPr/>
          <p:nvPr/>
        </p:nvGrpSpPr>
        <p:grpSpPr>
          <a:xfrm>
            <a:off x="1239756" y="1547825"/>
            <a:ext cx="3063902" cy="5160667"/>
            <a:chOff x="1124006" y="1628850"/>
            <a:chExt cx="3063902" cy="5160667"/>
          </a:xfrm>
        </p:grpSpPr>
        <p:pic>
          <p:nvPicPr>
            <p:cNvPr id="27" name="Imagem 26">
              <a:extLst>
                <a:ext uri="{FF2B5EF4-FFF2-40B4-BE49-F238E27FC236}">
                  <a16:creationId xmlns:a16="http://schemas.microsoft.com/office/drawing/2014/main" id="{398966D1-0C10-0094-4530-7B0822C99F2A}"/>
                </a:ext>
              </a:extLst>
            </p:cNvPr>
            <p:cNvPicPr>
              <a:picLocks noChangeAspect="1"/>
            </p:cNvPicPr>
            <p:nvPr/>
          </p:nvPicPr>
          <p:blipFill>
            <a:blip r:embed="rId3"/>
            <a:stretch>
              <a:fillRect/>
            </a:stretch>
          </p:blipFill>
          <p:spPr>
            <a:xfrm>
              <a:off x="1220537" y="3949421"/>
              <a:ext cx="2912201" cy="1641423"/>
            </a:xfrm>
            <a:prstGeom prst="rect">
              <a:avLst/>
            </a:prstGeom>
          </p:spPr>
        </p:pic>
        <p:pic>
          <p:nvPicPr>
            <p:cNvPr id="28" name="Imagem 27">
              <a:extLst>
                <a:ext uri="{FF2B5EF4-FFF2-40B4-BE49-F238E27FC236}">
                  <a16:creationId xmlns:a16="http://schemas.microsoft.com/office/drawing/2014/main" id="{CE2C6084-FF0B-CF4D-BA10-8E43E5A63908}"/>
                </a:ext>
              </a:extLst>
            </p:cNvPr>
            <p:cNvPicPr>
              <a:picLocks noChangeAspect="1"/>
            </p:cNvPicPr>
            <p:nvPr/>
          </p:nvPicPr>
          <p:blipFill rotWithShape="1">
            <a:blip r:embed="rId4"/>
            <a:srcRect l="7414" t="7138"/>
            <a:stretch/>
          </p:blipFill>
          <p:spPr>
            <a:xfrm>
              <a:off x="1180926" y="5590844"/>
              <a:ext cx="574187" cy="480177"/>
            </a:xfrm>
            <a:prstGeom prst="rect">
              <a:avLst/>
            </a:prstGeom>
          </p:spPr>
        </p:pic>
        <p:pic>
          <p:nvPicPr>
            <p:cNvPr id="29" name="Imagem 28">
              <a:extLst>
                <a:ext uri="{FF2B5EF4-FFF2-40B4-BE49-F238E27FC236}">
                  <a16:creationId xmlns:a16="http://schemas.microsoft.com/office/drawing/2014/main" id="{A160A900-0CBE-8EAC-2A4F-6A35C21CDAD6}"/>
                </a:ext>
              </a:extLst>
            </p:cNvPr>
            <p:cNvPicPr>
              <a:picLocks noChangeAspect="1"/>
            </p:cNvPicPr>
            <p:nvPr/>
          </p:nvPicPr>
          <p:blipFill rotWithShape="1">
            <a:blip r:embed="rId4"/>
            <a:srcRect l="7414" t="7138"/>
            <a:stretch/>
          </p:blipFill>
          <p:spPr>
            <a:xfrm>
              <a:off x="1759984" y="5590844"/>
              <a:ext cx="574187" cy="480177"/>
            </a:xfrm>
            <a:prstGeom prst="rect">
              <a:avLst/>
            </a:prstGeom>
          </p:spPr>
        </p:pic>
        <p:pic>
          <p:nvPicPr>
            <p:cNvPr id="30" name="Imagem 29">
              <a:extLst>
                <a:ext uri="{FF2B5EF4-FFF2-40B4-BE49-F238E27FC236}">
                  <a16:creationId xmlns:a16="http://schemas.microsoft.com/office/drawing/2014/main" id="{139E351A-0040-2C59-904A-A4C711C5E2CF}"/>
                </a:ext>
              </a:extLst>
            </p:cNvPr>
            <p:cNvPicPr>
              <a:picLocks noChangeAspect="1"/>
            </p:cNvPicPr>
            <p:nvPr/>
          </p:nvPicPr>
          <p:blipFill rotWithShape="1">
            <a:blip r:embed="rId4"/>
            <a:srcRect l="7414" t="7138"/>
            <a:stretch/>
          </p:blipFill>
          <p:spPr>
            <a:xfrm>
              <a:off x="2322935" y="5590843"/>
              <a:ext cx="574187" cy="480177"/>
            </a:xfrm>
            <a:prstGeom prst="rect">
              <a:avLst/>
            </a:prstGeom>
          </p:spPr>
        </p:pic>
        <p:pic>
          <p:nvPicPr>
            <p:cNvPr id="31" name="Imagem 30">
              <a:extLst>
                <a:ext uri="{FF2B5EF4-FFF2-40B4-BE49-F238E27FC236}">
                  <a16:creationId xmlns:a16="http://schemas.microsoft.com/office/drawing/2014/main" id="{C8E82895-CE6A-9C2B-9253-FC287A0BCA09}"/>
                </a:ext>
              </a:extLst>
            </p:cNvPr>
            <p:cNvPicPr>
              <a:picLocks noChangeAspect="1"/>
            </p:cNvPicPr>
            <p:nvPr/>
          </p:nvPicPr>
          <p:blipFill rotWithShape="1">
            <a:blip r:embed="rId4"/>
            <a:srcRect l="7414" t="7138"/>
            <a:stretch/>
          </p:blipFill>
          <p:spPr>
            <a:xfrm>
              <a:off x="2912998" y="5589783"/>
              <a:ext cx="574187" cy="480177"/>
            </a:xfrm>
            <a:prstGeom prst="rect">
              <a:avLst/>
            </a:prstGeom>
          </p:spPr>
        </p:pic>
        <p:pic>
          <p:nvPicPr>
            <p:cNvPr id="32" name="Imagem 31">
              <a:extLst>
                <a:ext uri="{FF2B5EF4-FFF2-40B4-BE49-F238E27FC236}">
                  <a16:creationId xmlns:a16="http://schemas.microsoft.com/office/drawing/2014/main" id="{BD1E5BC5-498E-6FBA-ADF8-05034381E761}"/>
                </a:ext>
              </a:extLst>
            </p:cNvPr>
            <p:cNvPicPr>
              <a:picLocks noChangeAspect="1"/>
            </p:cNvPicPr>
            <p:nvPr/>
          </p:nvPicPr>
          <p:blipFill rotWithShape="1">
            <a:blip r:embed="rId4"/>
            <a:srcRect l="7414" t="7138"/>
            <a:stretch/>
          </p:blipFill>
          <p:spPr>
            <a:xfrm>
              <a:off x="3566488" y="5589783"/>
              <a:ext cx="574187" cy="480177"/>
            </a:xfrm>
            <a:prstGeom prst="rect">
              <a:avLst/>
            </a:prstGeom>
          </p:spPr>
        </p:pic>
        <p:pic>
          <p:nvPicPr>
            <p:cNvPr id="33" name="Picture 2" descr="Em dez anos, hidrelétricas perderão espaço na geração de energia para solar  e eólica - Jornal O Globo">
              <a:extLst>
                <a:ext uri="{FF2B5EF4-FFF2-40B4-BE49-F238E27FC236}">
                  <a16:creationId xmlns:a16="http://schemas.microsoft.com/office/drawing/2014/main" id="{B07FE5CB-ADAA-F16C-48B8-4CB6EA687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34" name="Sinal de Adição 33">
              <a:extLst>
                <a:ext uri="{FF2B5EF4-FFF2-40B4-BE49-F238E27FC236}">
                  <a16:creationId xmlns:a16="http://schemas.microsoft.com/office/drawing/2014/main" id="{F367A44C-BD3D-C4A7-99D8-D2D0523805CD}"/>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5" name="Picture 2" descr="Kingston FURY™ Beast DDR5 RGB Memory – 8GB, 16GB, 32GB, 64GB,  128GB/4800MT/s, 5200MT/s, 5600MT/s, 6000MT/s - Kingston Technology">
              <a:extLst>
                <a:ext uri="{FF2B5EF4-FFF2-40B4-BE49-F238E27FC236}">
                  <a16:creationId xmlns:a16="http://schemas.microsoft.com/office/drawing/2014/main" id="{2EC467EC-A299-33EE-E2C3-0FD62183AD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Kingston FURY™ Beast DDR5 RGB Memory – 8GB, 16GB, 32GB, 64GB,  128GB/4800MT/s, 5200MT/s, 5600MT/s, 6000MT/s - Kingston Technology">
              <a:extLst>
                <a:ext uri="{FF2B5EF4-FFF2-40B4-BE49-F238E27FC236}">
                  <a16:creationId xmlns:a16="http://schemas.microsoft.com/office/drawing/2014/main" id="{6DB9C2A4-1F48-C4A5-0459-FD2169DABB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Kingston FURY™ Beast DDR5 RGB Memory – 8GB, 16GB, 32GB, 64GB,  128GB/4800MT/s, 5200MT/s, 5600MT/s, 6000MT/s - Kingston Technology">
              <a:extLst>
                <a:ext uri="{FF2B5EF4-FFF2-40B4-BE49-F238E27FC236}">
                  <a16:creationId xmlns:a16="http://schemas.microsoft.com/office/drawing/2014/main" id="{B85893BD-3108-84C2-D026-A8A5552B15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Kingston FURY™ Beast DDR5 RGB Memory – 8GB, 16GB, 32GB, 64GB,  128GB/4800MT/s, 5200MT/s, 5600MT/s, 6000MT/s - Kingston Technology">
              <a:extLst>
                <a:ext uri="{FF2B5EF4-FFF2-40B4-BE49-F238E27FC236}">
                  <a16:creationId xmlns:a16="http://schemas.microsoft.com/office/drawing/2014/main" id="{8D0A8A48-F05B-9613-C42C-FCA6608D7B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Kingston FURY™ Beast DDR5 RGB Memory – 8GB, 16GB, 32GB, 64GB,  128GB/4800MT/s, 5200MT/s, 5600MT/s, 6000MT/s - Kingston Technology">
              <a:extLst>
                <a:ext uri="{FF2B5EF4-FFF2-40B4-BE49-F238E27FC236}">
                  <a16:creationId xmlns:a16="http://schemas.microsoft.com/office/drawing/2014/main" id="{6F0160B5-F0EF-5EBA-731B-75004CC1C2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PU Intel Core i9 Modelo 3D - TurboSquid 1813851">
              <a:extLst>
                <a:ext uri="{FF2B5EF4-FFF2-40B4-BE49-F238E27FC236}">
                  <a16:creationId xmlns:a16="http://schemas.microsoft.com/office/drawing/2014/main" id="{1A5CAD01-AFE7-9735-C62F-174A3BA900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PU Intel Core i9 Modelo 3D - TurboSquid 1813851">
              <a:extLst>
                <a:ext uri="{FF2B5EF4-FFF2-40B4-BE49-F238E27FC236}">
                  <a16:creationId xmlns:a16="http://schemas.microsoft.com/office/drawing/2014/main" id="{CA2918AB-2A37-7B13-CB5E-70F1620C4C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PU Intel Core i9 Modelo 3D - TurboSquid 1813851">
              <a:extLst>
                <a:ext uri="{FF2B5EF4-FFF2-40B4-BE49-F238E27FC236}">
                  <a16:creationId xmlns:a16="http://schemas.microsoft.com/office/drawing/2014/main" id="{423C048A-FFD6-7CCD-69E7-AC58C54D90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PU Intel Core i9 Modelo 3D - TurboSquid 1813851">
              <a:extLst>
                <a:ext uri="{FF2B5EF4-FFF2-40B4-BE49-F238E27FC236}">
                  <a16:creationId xmlns:a16="http://schemas.microsoft.com/office/drawing/2014/main" id="{9C87E0BD-73A8-6A95-5F6A-FB158EB1AD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PU Intel Core i9 Modelo 3D - TurboSquid 1813851">
              <a:extLst>
                <a:ext uri="{FF2B5EF4-FFF2-40B4-BE49-F238E27FC236}">
                  <a16:creationId xmlns:a16="http://schemas.microsoft.com/office/drawing/2014/main" id="{C70572AF-ACC6-2414-AD5E-06A9F94108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Kingston FURY™ Beast DDR5 RGB Memory – 8GB, 16GB, 32GB, 64GB,  128GB/4800MT/s, 5200MT/s, 5600MT/s, 6000MT/s - Kingston Technology">
              <a:extLst>
                <a:ext uri="{FF2B5EF4-FFF2-40B4-BE49-F238E27FC236}">
                  <a16:creationId xmlns:a16="http://schemas.microsoft.com/office/drawing/2014/main" id="{A4CB1C15-7700-E1B5-76E0-D79ADAC804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PU Intel Core i9 Modelo 3D - TurboSquid 1813851">
              <a:extLst>
                <a:ext uri="{FF2B5EF4-FFF2-40B4-BE49-F238E27FC236}">
                  <a16:creationId xmlns:a16="http://schemas.microsoft.com/office/drawing/2014/main" id="{FF54A961-D9C2-8CE0-8B75-4C52CCAEB4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PU Intel Core i9 Modelo 3D - TurboSquid 1813851">
              <a:extLst>
                <a:ext uri="{FF2B5EF4-FFF2-40B4-BE49-F238E27FC236}">
                  <a16:creationId xmlns:a16="http://schemas.microsoft.com/office/drawing/2014/main" id="{E7B338BB-A6E2-7B65-3C86-4203547291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PU Intel Core i9 Modelo 3D - TurboSquid 1813851">
              <a:extLst>
                <a:ext uri="{FF2B5EF4-FFF2-40B4-BE49-F238E27FC236}">
                  <a16:creationId xmlns:a16="http://schemas.microsoft.com/office/drawing/2014/main" id="{BBE1C563-98CB-0014-92DE-8BEDC11B17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404080" y="1569146"/>
            <a:ext cx="5622016" cy="5288854"/>
          </a:xfrm>
        </p:spPr>
        <p:txBody>
          <a:bodyPr>
            <a:normAutofit/>
          </a:bodyPr>
          <a:lstStyle/>
          <a:p>
            <a:r>
              <a:rPr lang="pt-BR" dirty="0"/>
              <a:t>Anteriormente, falamos das </a:t>
            </a:r>
            <a:r>
              <a:rPr lang="pt-BR" b="1" i="1" dirty="0"/>
              <a:t>limitações de HW e SW quando usamos sistemas embarcados</a:t>
            </a:r>
            <a:r>
              <a:rPr lang="pt-BR" dirty="0"/>
              <a:t>.</a:t>
            </a:r>
          </a:p>
          <a:p>
            <a:r>
              <a:rPr lang="pt-BR" dirty="0"/>
              <a:t>Agora, veremos os </a:t>
            </a:r>
            <a:r>
              <a:rPr lang="pt-BR" b="1" i="1" dirty="0"/>
              <a:t>desafios para execução algoritmos de ML</a:t>
            </a:r>
            <a:r>
              <a:rPr lang="pt-BR" dirty="0"/>
              <a:t>, mais especificamente de </a:t>
            </a:r>
            <a:r>
              <a:rPr lang="pt-BR" i="1" dirty="0" err="1"/>
              <a:t>Deep</a:t>
            </a:r>
            <a:r>
              <a:rPr lang="pt-BR" i="1" dirty="0"/>
              <a:t> Learning</a:t>
            </a:r>
            <a:r>
              <a:rPr lang="pt-BR" dirty="0"/>
              <a:t>, </a:t>
            </a:r>
            <a:r>
              <a:rPr lang="pt-BR" b="1" i="1" dirty="0"/>
              <a:t>nestes dispositivos pequenos, com restrições de custo, recursos computacionais e consumo</a:t>
            </a:r>
            <a:r>
              <a:rPr lang="pt-BR" dirty="0"/>
              <a:t>.</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406373" y="1825624"/>
            <a:ext cx="6604651" cy="5032376"/>
          </a:xfrm>
        </p:spPr>
        <p:txBody>
          <a:bodyPr>
            <a:normAutofit/>
          </a:bodyPr>
          <a:lstStyle/>
          <a:p>
            <a:r>
              <a:rPr lang="pt-BR" dirty="0"/>
              <a:t>A </a:t>
            </a:r>
            <a:r>
              <a:rPr lang="pt-BR" b="1" i="1" dirty="0"/>
              <a:t>complexidade computacional </a:t>
            </a:r>
            <a:r>
              <a:rPr lang="pt-BR" dirty="0"/>
              <a:t>de uma rede neural é </a:t>
            </a:r>
            <a:r>
              <a:rPr lang="pt-BR" b="1" i="1" dirty="0"/>
              <a:t>diretamente proporcional ao seu número de conexões.</a:t>
            </a:r>
            <a:endParaRPr lang="pt-BR" dirty="0"/>
          </a:p>
          <a:p>
            <a:r>
              <a:rPr lang="pt-BR" dirty="0"/>
              <a:t>Portanto, </a:t>
            </a:r>
            <a:r>
              <a:rPr lang="pt-BR" b="1" i="1" dirty="0">
                <a:solidFill>
                  <a:srgbClr val="00B050"/>
                </a:solidFill>
              </a:rPr>
              <a:t>quanto mais camadas e nós</a:t>
            </a:r>
            <a:r>
              <a:rPr lang="pt-BR" dirty="0"/>
              <a:t>, </a:t>
            </a:r>
            <a:r>
              <a:rPr lang="pt-BR" b="1" i="1" dirty="0">
                <a:solidFill>
                  <a:srgbClr val="00B050"/>
                </a:solidFill>
              </a:rPr>
              <a:t>mais memória e cálculos matemáticos </a:t>
            </a:r>
            <a:r>
              <a:rPr lang="pt-BR" dirty="0"/>
              <a:t>são necessários e, </a:t>
            </a:r>
            <a:r>
              <a:rPr lang="pt-BR" b="1" i="1" dirty="0">
                <a:solidFill>
                  <a:srgbClr val="FF0000"/>
                </a:solidFill>
              </a:rPr>
              <a:t>consequentemente</a:t>
            </a:r>
            <a:r>
              <a:rPr lang="pt-BR" dirty="0"/>
              <a:t>, </a:t>
            </a:r>
            <a:r>
              <a:rPr lang="pt-BR" b="1" i="1" dirty="0">
                <a:solidFill>
                  <a:srgbClr val="FF0000"/>
                </a:solidFill>
              </a:rPr>
              <a:t>maior será o consumo de memória e energia</a:t>
            </a:r>
            <a:r>
              <a:rPr lang="pt-BR" dirty="0"/>
              <a:t>.</a:t>
            </a:r>
          </a:p>
          <a:p>
            <a:r>
              <a:rPr lang="pt-BR" dirty="0"/>
              <a:t>Até recentemente, </a:t>
            </a:r>
            <a:r>
              <a:rPr lang="pt-BR" b="1" i="1" dirty="0"/>
              <a:t>não havia </a:t>
            </a:r>
            <a:r>
              <a:rPr lang="pt-BR" dirty="0"/>
              <a:t>uma </a:t>
            </a:r>
            <a:r>
              <a:rPr lang="pt-BR" b="1" i="1" dirty="0"/>
              <a:t>preocupação com as eficiências computacional e energética </a:t>
            </a:r>
            <a:r>
              <a:rPr lang="pt-BR" dirty="0"/>
              <a:t>de soluções envolvendo IA.</a:t>
            </a:r>
          </a:p>
        </p:txBody>
      </p:sp>
      <p:grpSp>
        <p:nvGrpSpPr>
          <p:cNvPr id="4" name="Agrupar 3">
            <a:extLst>
              <a:ext uri="{FF2B5EF4-FFF2-40B4-BE49-F238E27FC236}">
                <a16:creationId xmlns:a16="http://schemas.microsoft.com/office/drawing/2014/main" id="{FD9ED86D-932F-8946-638F-FEA5F092478D}"/>
              </a:ext>
            </a:extLst>
          </p:cNvPr>
          <p:cNvGrpSpPr/>
          <p:nvPr/>
        </p:nvGrpSpPr>
        <p:grpSpPr>
          <a:xfrm>
            <a:off x="1239756" y="1547825"/>
            <a:ext cx="3063902" cy="5160667"/>
            <a:chOff x="1124006" y="1628850"/>
            <a:chExt cx="3063902" cy="5160667"/>
          </a:xfrm>
        </p:grpSpPr>
        <p:pic>
          <p:nvPicPr>
            <p:cNvPr id="7" name="Imagem 6">
              <a:extLst>
                <a:ext uri="{FF2B5EF4-FFF2-40B4-BE49-F238E27FC236}">
                  <a16:creationId xmlns:a16="http://schemas.microsoft.com/office/drawing/2014/main" id="{EAC8C1EC-EFEF-0B78-C5CD-26031352C87F}"/>
                </a:ext>
              </a:extLst>
            </p:cNvPr>
            <p:cNvPicPr>
              <a:picLocks noChangeAspect="1"/>
            </p:cNvPicPr>
            <p:nvPr/>
          </p:nvPicPr>
          <p:blipFill>
            <a:blip r:embed="rId2"/>
            <a:stretch>
              <a:fillRect/>
            </a:stretch>
          </p:blipFill>
          <p:spPr>
            <a:xfrm>
              <a:off x="1220537" y="3949421"/>
              <a:ext cx="2912201" cy="1641423"/>
            </a:xfrm>
            <a:prstGeom prst="rect">
              <a:avLst/>
            </a:prstGeom>
          </p:spPr>
        </p:pic>
        <p:pic>
          <p:nvPicPr>
            <p:cNvPr id="18" name="Imagem 17">
              <a:extLst>
                <a:ext uri="{FF2B5EF4-FFF2-40B4-BE49-F238E27FC236}">
                  <a16:creationId xmlns:a16="http://schemas.microsoft.com/office/drawing/2014/main" id="{DBDE1B62-2F97-D7C1-CACB-9DCE021A4C41}"/>
                </a:ext>
              </a:extLst>
            </p:cNvPr>
            <p:cNvPicPr>
              <a:picLocks noChangeAspect="1"/>
            </p:cNvPicPr>
            <p:nvPr/>
          </p:nvPicPr>
          <p:blipFill rotWithShape="1">
            <a:blip r:embed="rId3"/>
            <a:srcRect l="7414" t="7138"/>
            <a:stretch/>
          </p:blipFill>
          <p:spPr>
            <a:xfrm>
              <a:off x="1180926" y="5590844"/>
              <a:ext cx="574187" cy="480177"/>
            </a:xfrm>
            <a:prstGeom prst="rect">
              <a:avLst/>
            </a:prstGeom>
          </p:spPr>
        </p:pic>
        <p:pic>
          <p:nvPicPr>
            <p:cNvPr id="19" name="Imagem 18">
              <a:extLst>
                <a:ext uri="{FF2B5EF4-FFF2-40B4-BE49-F238E27FC236}">
                  <a16:creationId xmlns:a16="http://schemas.microsoft.com/office/drawing/2014/main" id="{B0810DC7-F33B-9588-A53E-4D5D9F28334B}"/>
                </a:ext>
              </a:extLst>
            </p:cNvPr>
            <p:cNvPicPr>
              <a:picLocks noChangeAspect="1"/>
            </p:cNvPicPr>
            <p:nvPr/>
          </p:nvPicPr>
          <p:blipFill rotWithShape="1">
            <a:blip r:embed="rId3"/>
            <a:srcRect l="7414" t="7138"/>
            <a:stretch/>
          </p:blipFill>
          <p:spPr>
            <a:xfrm>
              <a:off x="1759984" y="5590844"/>
              <a:ext cx="574187" cy="480177"/>
            </a:xfrm>
            <a:prstGeom prst="rect">
              <a:avLst/>
            </a:prstGeom>
          </p:spPr>
        </p:pic>
        <p:pic>
          <p:nvPicPr>
            <p:cNvPr id="20" name="Imagem 19">
              <a:extLst>
                <a:ext uri="{FF2B5EF4-FFF2-40B4-BE49-F238E27FC236}">
                  <a16:creationId xmlns:a16="http://schemas.microsoft.com/office/drawing/2014/main" id="{31ABD3DA-E0E3-272A-8C6A-22BFD85C7B3D}"/>
                </a:ext>
              </a:extLst>
            </p:cNvPr>
            <p:cNvPicPr>
              <a:picLocks noChangeAspect="1"/>
            </p:cNvPicPr>
            <p:nvPr/>
          </p:nvPicPr>
          <p:blipFill rotWithShape="1">
            <a:blip r:embed="rId3"/>
            <a:srcRect l="7414" t="7138"/>
            <a:stretch/>
          </p:blipFill>
          <p:spPr>
            <a:xfrm>
              <a:off x="2322935" y="5590843"/>
              <a:ext cx="574187" cy="480177"/>
            </a:xfrm>
            <a:prstGeom prst="rect">
              <a:avLst/>
            </a:prstGeom>
          </p:spPr>
        </p:pic>
        <p:pic>
          <p:nvPicPr>
            <p:cNvPr id="21" name="Imagem 20">
              <a:extLst>
                <a:ext uri="{FF2B5EF4-FFF2-40B4-BE49-F238E27FC236}">
                  <a16:creationId xmlns:a16="http://schemas.microsoft.com/office/drawing/2014/main" id="{15B0C5FE-AD4C-8B02-3BB4-70383D98C3CD}"/>
                </a:ext>
              </a:extLst>
            </p:cNvPr>
            <p:cNvPicPr>
              <a:picLocks noChangeAspect="1"/>
            </p:cNvPicPr>
            <p:nvPr/>
          </p:nvPicPr>
          <p:blipFill rotWithShape="1">
            <a:blip r:embed="rId3"/>
            <a:srcRect l="7414" t="7138"/>
            <a:stretch/>
          </p:blipFill>
          <p:spPr>
            <a:xfrm>
              <a:off x="2912998" y="5589783"/>
              <a:ext cx="574187" cy="480177"/>
            </a:xfrm>
            <a:prstGeom prst="rect">
              <a:avLst/>
            </a:prstGeom>
          </p:spPr>
        </p:pic>
        <p:pic>
          <p:nvPicPr>
            <p:cNvPr id="22" name="Imagem 21">
              <a:extLst>
                <a:ext uri="{FF2B5EF4-FFF2-40B4-BE49-F238E27FC236}">
                  <a16:creationId xmlns:a16="http://schemas.microsoft.com/office/drawing/2014/main" id="{50DC3633-ED9F-D51B-8037-2ABF1391F3AD}"/>
                </a:ext>
              </a:extLst>
            </p:cNvPr>
            <p:cNvPicPr>
              <a:picLocks noChangeAspect="1"/>
            </p:cNvPicPr>
            <p:nvPr/>
          </p:nvPicPr>
          <p:blipFill rotWithShape="1">
            <a:blip r:embed="rId3"/>
            <a:srcRect l="7414" t="7138"/>
            <a:stretch/>
          </p:blipFill>
          <p:spPr>
            <a:xfrm>
              <a:off x="3566488" y="5589783"/>
              <a:ext cx="574187" cy="480177"/>
            </a:xfrm>
            <a:prstGeom prst="rect">
              <a:avLst/>
            </a:prstGeom>
          </p:spPr>
        </p:pic>
        <p:pic>
          <p:nvPicPr>
            <p:cNvPr id="23" name="Picture 2" descr="Em dez anos, hidrelétricas perderão espaço na geração de energia para solar  e eólica - Jornal O Globo">
              <a:extLst>
                <a:ext uri="{FF2B5EF4-FFF2-40B4-BE49-F238E27FC236}">
                  <a16:creationId xmlns:a16="http://schemas.microsoft.com/office/drawing/2014/main" id="{7C6A97AA-B83D-DA10-C2EA-418D462F5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24" name="Sinal de Adição 23">
              <a:extLst>
                <a:ext uri="{FF2B5EF4-FFF2-40B4-BE49-F238E27FC236}">
                  <a16:creationId xmlns:a16="http://schemas.microsoft.com/office/drawing/2014/main" id="{42AA76C3-6319-CA68-529C-E9CBD1CFC6F0}"/>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5" name="Picture 2" descr="Kingston FURY™ Beast DDR5 RGB Memory – 8GB, 16GB, 32GB, 64GB,  128GB/4800MT/s, 5200MT/s, 5600MT/s, 6000MT/s - Kingston Technology">
              <a:extLst>
                <a:ext uri="{FF2B5EF4-FFF2-40B4-BE49-F238E27FC236}">
                  <a16:creationId xmlns:a16="http://schemas.microsoft.com/office/drawing/2014/main" id="{96AF8170-2817-A504-CF0B-95C675A90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Kingston FURY™ Beast DDR5 RGB Memory – 8GB, 16GB, 32GB, 64GB,  128GB/4800MT/s, 5200MT/s, 5600MT/s, 6000MT/s - Kingston Technology">
              <a:extLst>
                <a:ext uri="{FF2B5EF4-FFF2-40B4-BE49-F238E27FC236}">
                  <a16:creationId xmlns:a16="http://schemas.microsoft.com/office/drawing/2014/main" id="{FD98EA47-6541-24E3-2A00-1CBA76DB55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Kingston FURY™ Beast DDR5 RGB Memory – 8GB, 16GB, 32GB, 64GB,  128GB/4800MT/s, 5200MT/s, 5600MT/s, 6000MT/s - Kingston Technology">
              <a:extLst>
                <a:ext uri="{FF2B5EF4-FFF2-40B4-BE49-F238E27FC236}">
                  <a16:creationId xmlns:a16="http://schemas.microsoft.com/office/drawing/2014/main" id="{DB8FF5E6-B17E-2E1E-1BD0-9BCC2A9B9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Kingston FURY™ Beast DDR5 RGB Memory – 8GB, 16GB, 32GB, 64GB,  128GB/4800MT/s, 5200MT/s, 5600MT/s, 6000MT/s - Kingston Technology">
              <a:extLst>
                <a:ext uri="{FF2B5EF4-FFF2-40B4-BE49-F238E27FC236}">
                  <a16:creationId xmlns:a16="http://schemas.microsoft.com/office/drawing/2014/main" id="{5EB836DF-B121-4126-0B2E-EE9344EB45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Kingston FURY™ Beast DDR5 RGB Memory – 8GB, 16GB, 32GB, 64GB,  128GB/4800MT/s, 5200MT/s, 5600MT/s, 6000MT/s - Kingston Technology">
              <a:extLst>
                <a:ext uri="{FF2B5EF4-FFF2-40B4-BE49-F238E27FC236}">
                  <a16:creationId xmlns:a16="http://schemas.microsoft.com/office/drawing/2014/main" id="{A9235E48-ABA8-073A-A011-33F93E7D7C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PU Intel Core i9 Modelo 3D - TurboSquid 1813851">
              <a:extLst>
                <a:ext uri="{FF2B5EF4-FFF2-40B4-BE49-F238E27FC236}">
                  <a16:creationId xmlns:a16="http://schemas.microsoft.com/office/drawing/2014/main" id="{C98C3EDF-35D9-5B77-D2EF-CC5097A9CE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PU Intel Core i9 Modelo 3D - TurboSquid 1813851">
              <a:extLst>
                <a:ext uri="{FF2B5EF4-FFF2-40B4-BE49-F238E27FC236}">
                  <a16:creationId xmlns:a16="http://schemas.microsoft.com/office/drawing/2014/main" id="{C3292160-3823-A7F4-131D-D71C87853F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PU Intel Core i9 Modelo 3D - TurboSquid 1813851">
              <a:extLst>
                <a:ext uri="{FF2B5EF4-FFF2-40B4-BE49-F238E27FC236}">
                  <a16:creationId xmlns:a16="http://schemas.microsoft.com/office/drawing/2014/main" id="{391E38C9-8BE2-C0BF-E401-B3B07A2A00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PU Intel Core i9 Modelo 3D - TurboSquid 1813851">
              <a:extLst>
                <a:ext uri="{FF2B5EF4-FFF2-40B4-BE49-F238E27FC236}">
                  <a16:creationId xmlns:a16="http://schemas.microsoft.com/office/drawing/2014/main" id="{F461D00E-4F69-FB18-CC55-B98F3B796B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PU Intel Core i9 Modelo 3D - TurboSquid 1813851">
              <a:extLst>
                <a:ext uri="{FF2B5EF4-FFF2-40B4-BE49-F238E27FC236}">
                  <a16:creationId xmlns:a16="http://schemas.microsoft.com/office/drawing/2014/main" id="{38C42A10-7540-EADE-B32C-092CE4201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Kingston FURY™ Beast DDR5 RGB Memory – 8GB, 16GB, 32GB, 64GB,  128GB/4800MT/s, 5200MT/s, 5600MT/s, 6000MT/s - Kingston Technology">
              <a:extLst>
                <a:ext uri="{FF2B5EF4-FFF2-40B4-BE49-F238E27FC236}">
                  <a16:creationId xmlns:a16="http://schemas.microsoft.com/office/drawing/2014/main" id="{106749B9-A5D9-AED4-A097-FDA7B4F018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PU Intel Core i9 Modelo 3D - TurboSquid 1813851">
              <a:extLst>
                <a:ext uri="{FF2B5EF4-FFF2-40B4-BE49-F238E27FC236}">
                  <a16:creationId xmlns:a16="http://schemas.microsoft.com/office/drawing/2014/main" id="{5A2B2B4E-77BD-9376-A7F0-529E725F65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PU Intel Core i9 Modelo 3D - TurboSquid 1813851">
              <a:extLst>
                <a:ext uri="{FF2B5EF4-FFF2-40B4-BE49-F238E27FC236}">
                  <a16:creationId xmlns:a16="http://schemas.microsoft.com/office/drawing/2014/main" id="{5A3AD929-71CB-ED04-0865-0ABAB2329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PU Intel Core i9 Modelo 3D - TurboSquid 1813851">
              <a:extLst>
                <a:ext uri="{FF2B5EF4-FFF2-40B4-BE49-F238E27FC236}">
                  <a16:creationId xmlns:a16="http://schemas.microsoft.com/office/drawing/2014/main" id="{DDDDA5E5-0CFD-6331-E60F-87DA64F4E8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697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99544" cy="5032376"/>
          </a:xfrm>
        </p:spPr>
        <p:txBody>
          <a:bodyPr>
            <a:normAutofit fontScale="92500" lnSpcReduction="10000"/>
          </a:bodyPr>
          <a:lstStyle/>
          <a:p>
            <a:r>
              <a:rPr lang="pt-BR" dirty="0"/>
              <a:t>Os modelos não param de crescer!</a:t>
            </a:r>
          </a:p>
          <a:p>
            <a:r>
              <a:rPr lang="pt-BR" b="0" i="0" dirty="0">
                <a:effectLst/>
              </a:rPr>
              <a:t>Isso se deve aos </a:t>
            </a:r>
            <a:r>
              <a:rPr lang="pt-BR" b="1" i="1" dirty="0">
                <a:effectLst/>
              </a:rPr>
              <a:t>aumentos da disponibilidade de dados</a:t>
            </a:r>
            <a:r>
              <a:rPr lang="pt-BR" dirty="0"/>
              <a:t> e d</a:t>
            </a:r>
            <a:r>
              <a:rPr lang="pt-BR" b="0" i="0" dirty="0">
                <a:effectLst/>
              </a:rPr>
              <a:t>o </a:t>
            </a:r>
            <a:r>
              <a:rPr lang="pt-BR" b="1" i="1" dirty="0">
                <a:effectLst/>
              </a:rPr>
              <a:t>poder de computacional</a:t>
            </a:r>
            <a:r>
              <a:rPr lang="pt-BR" b="0" i="0" dirty="0">
                <a:effectLst/>
              </a:rPr>
              <a:t> e ao desenvolvimento de </a:t>
            </a:r>
            <a:r>
              <a:rPr lang="pt-BR" b="1" i="1" dirty="0">
                <a:effectLst/>
              </a:rPr>
              <a:t>novas técnicas de aprendizado </a:t>
            </a:r>
            <a:r>
              <a:rPr lang="pt-BR" dirty="0">
                <a:effectLst/>
              </a:rPr>
              <a:t>(principalmente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957390" y="1825624"/>
            <a:ext cx="5084283" cy="5032375"/>
          </a:xfrm>
        </p:spPr>
        <p:txBody>
          <a:bodyPr>
            <a:normAutofit/>
          </a:bodyPr>
          <a:lstStyle/>
          <a:p>
            <a:r>
              <a:rPr lang="pt-BR" dirty="0"/>
              <a:t>Nos últimos anos, o </a:t>
            </a:r>
            <a:r>
              <a:rPr lang="pt-BR" b="1" i="1" dirty="0"/>
              <a:t>poder computacional</a:t>
            </a:r>
            <a:r>
              <a:rPr lang="pt-BR" dirty="0"/>
              <a:t> necessário para treinar os modelos de ML amplamente usados hoje </a:t>
            </a:r>
            <a:r>
              <a:rPr lang="pt-BR" b="1" i="1" dirty="0">
                <a:solidFill>
                  <a:srgbClr val="00B050"/>
                </a:solidFill>
              </a:rPr>
              <a:t>teve que crescer 300.000 vezes</a:t>
            </a:r>
            <a:r>
              <a:rPr lang="pt-BR" dirty="0"/>
              <a:t>.</a:t>
            </a:r>
          </a:p>
          <a:p>
            <a:r>
              <a:rPr lang="pt-BR" dirty="0"/>
              <a:t>Essa tendência de redes imensas começou em 2012 com a </a:t>
            </a:r>
            <a:r>
              <a:rPr lang="pt-BR" dirty="0" err="1"/>
              <a:t>AlexNet</a:t>
            </a:r>
            <a:r>
              <a:rPr lang="pt-BR" dirty="0"/>
              <a:t>.</a:t>
            </a:r>
          </a:p>
          <a:p>
            <a:r>
              <a:rPr lang="pt-BR" dirty="0"/>
              <a:t>Rede neural desenvolvida na universidade de Toronto no Canadá.</a:t>
            </a:r>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690688"/>
            <a:ext cx="6311556" cy="4380278"/>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259657" y="6396334"/>
            <a:ext cx="6311557" cy="461665"/>
          </a:xfrm>
          <a:prstGeom prst="rect">
            <a:avLst/>
          </a:prstGeom>
          <a:noFill/>
        </p:spPr>
        <p:txBody>
          <a:bodyPr wrap="square" rtlCol="0">
            <a:spAutoFit/>
          </a:bodyPr>
          <a:lstStyle/>
          <a:p>
            <a:r>
              <a:rPr lang="pt-BR" sz="1200" b="1" dirty="0" err="1"/>
              <a:t>Flops</a:t>
            </a:r>
            <a:r>
              <a:rPr lang="pt-BR" sz="1200" b="1" dirty="0"/>
              <a:t>/s-</a:t>
            </a:r>
            <a:r>
              <a:rPr lang="pt-BR" sz="1200" b="1" dirty="0" err="1"/>
              <a:t>day</a:t>
            </a:r>
            <a:r>
              <a:rPr lang="pt-BR" sz="1200" dirty="0"/>
              <a:t>: quantidade de operações em ponto flutuante por segundo por dia necessárias para treinar o modelo.</a:t>
            </a:r>
          </a:p>
        </p:txBody>
      </p:sp>
    </p:spTree>
    <p:extLst>
      <p:ext uri="{BB962C8B-B14F-4D97-AF65-F5344CB8AC3E}">
        <p14:creationId xmlns:p14="http://schemas.microsoft.com/office/powerpoint/2010/main" val="3263939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5993296" y="1825624"/>
            <a:ext cx="6048379" cy="5032375"/>
          </a:xfrm>
        </p:spPr>
        <p:txBody>
          <a:bodyPr>
            <a:normAutofit fontScale="85000" lnSpcReduction="20000"/>
          </a:bodyPr>
          <a:lstStyle/>
          <a:p>
            <a:r>
              <a:rPr lang="pt-BR" b="1" i="1" dirty="0">
                <a:solidFill>
                  <a:srgbClr val="00B050"/>
                </a:solidFill>
              </a:rPr>
              <a:t>CNN</a:t>
            </a:r>
            <a:r>
              <a:rPr lang="pt-BR" dirty="0"/>
              <a:t> que </a:t>
            </a:r>
            <a:r>
              <a:rPr lang="pt-BR" b="1" i="1" dirty="0"/>
              <a:t>bateu</a:t>
            </a:r>
            <a:r>
              <a:rPr lang="pt-BR" dirty="0"/>
              <a:t> com folga todos os </a:t>
            </a:r>
            <a:r>
              <a:rPr lang="pt-BR" b="1" i="1" dirty="0"/>
              <a:t>recordes anteriores</a:t>
            </a:r>
            <a:r>
              <a:rPr lang="pt-BR" dirty="0"/>
              <a:t>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r>
              <a:rPr lang="pt-BR" dirty="0"/>
              <a:t>Tem</a:t>
            </a:r>
            <a:r>
              <a:rPr lang="pt-BR" b="1" i="1" dirty="0"/>
              <a:t> 60 milhões de parâmetros</a:t>
            </a:r>
            <a:r>
              <a:rPr lang="pt-BR" dirty="0"/>
              <a:t>, o que na época a tornou uma das maiores e mais complexas redes neurais.</a:t>
            </a:r>
          </a:p>
          <a:p>
            <a:r>
              <a:rPr lang="pt-BR" b="1" i="1" dirty="0"/>
              <a:t>Popularizou</a:t>
            </a:r>
            <a:r>
              <a:rPr lang="pt-BR" dirty="0"/>
              <a:t> o uso de </a:t>
            </a:r>
            <a:r>
              <a:rPr lang="pt-BR" b="1" i="1" dirty="0">
                <a:solidFill>
                  <a:srgbClr val="00B050"/>
                </a:solidFill>
              </a:rPr>
              <a:t>camadas convolucionais</a:t>
            </a:r>
            <a:r>
              <a:rPr lang="pt-BR" dirty="0"/>
              <a:t>, </a:t>
            </a:r>
            <a:r>
              <a:rPr lang="pt-BR" b="0" i="0" dirty="0">
                <a:effectLst/>
              </a:rPr>
              <a:t>impulsionando a revolução do aprendizado profundo.</a:t>
            </a:r>
          </a:p>
          <a:p>
            <a:r>
              <a:rPr lang="pt-BR" dirty="0"/>
              <a:t>I</a:t>
            </a:r>
            <a:r>
              <a:rPr lang="pt-BR" b="0" i="0" dirty="0">
                <a:effectLst/>
              </a:rPr>
              <a:t>ntroduziu o uso da função de ativação </a:t>
            </a:r>
            <a:r>
              <a:rPr lang="pt-BR" b="1" i="1" dirty="0" err="1">
                <a:solidFill>
                  <a:srgbClr val="00B050"/>
                </a:solidFill>
                <a:effectLst/>
              </a:rPr>
              <a:t>ReLU</a:t>
            </a:r>
            <a:r>
              <a:rPr lang="pt-BR" b="0" i="0" dirty="0">
                <a:effectLst/>
              </a:rPr>
              <a:t>, que </a:t>
            </a:r>
            <a:r>
              <a:rPr lang="pt-BR" dirty="0"/>
              <a:t>mitiga o problema do desaparecimento do gradiente.</a:t>
            </a:r>
          </a:p>
          <a:p>
            <a:r>
              <a:rPr lang="pt-BR" b="0" i="0" dirty="0">
                <a:effectLst/>
              </a:rPr>
              <a:t>Foi uma das </a:t>
            </a:r>
            <a:r>
              <a:rPr lang="pt-BR" b="1" i="1" dirty="0">
                <a:solidFill>
                  <a:srgbClr val="00B050"/>
                </a:solidFill>
                <a:effectLst/>
              </a:rPr>
              <a:t>primeiras </a:t>
            </a:r>
            <a:r>
              <a:rPr lang="pt-BR" b="1" i="1" dirty="0" err="1">
                <a:solidFill>
                  <a:srgbClr val="00B050"/>
                </a:solidFill>
                <a:effectLst/>
              </a:rPr>
              <a:t>CNNs</a:t>
            </a:r>
            <a:r>
              <a:rPr lang="pt-BR" b="1" i="1" dirty="0">
                <a:solidFill>
                  <a:srgbClr val="00B050"/>
                </a:solidFill>
                <a:effectLst/>
              </a:rPr>
              <a:t> a usar </a:t>
            </a:r>
            <a:r>
              <a:rPr lang="pt-BR" b="1" i="1" dirty="0" err="1">
                <a:solidFill>
                  <a:srgbClr val="00B050"/>
                </a:solidFill>
                <a:effectLst/>
              </a:rPr>
              <a:t>GPUs</a:t>
            </a:r>
            <a:r>
              <a:rPr lang="pt-BR" b="1" i="1" dirty="0">
                <a:solidFill>
                  <a:srgbClr val="00B050"/>
                </a:solidFill>
                <a:effectLst/>
              </a:rPr>
              <a:t> </a:t>
            </a:r>
            <a:r>
              <a:rPr lang="pt-BR" b="0" i="0" dirty="0">
                <a:effectLst/>
              </a:rPr>
              <a:t>para reduzir o tempo de treinamento.</a:t>
            </a:r>
          </a:p>
          <a:p>
            <a:r>
              <a:rPr lang="pt-BR" dirty="0"/>
              <a:t>Estabeleceu a base para muitas arquiteturas de </a:t>
            </a:r>
            <a:r>
              <a:rPr lang="pt-BR" dirty="0" err="1"/>
              <a:t>CNNs</a:t>
            </a:r>
            <a:r>
              <a:rPr lang="pt-BR" dirty="0"/>
              <a:t> subsequentes.</a:t>
            </a:r>
          </a:p>
        </p:txBody>
      </p:sp>
      <p:pic>
        <p:nvPicPr>
          <p:cNvPr id="5122" name="Picture 2" descr="Remote Sensing | Free Full-Text | Pre-Trained AlexNet Architecture with  Pyramid Pooling and Supervision for High Spatial Resolution Remote Sensing  Image Scene Classification">
            <a:extLst>
              <a:ext uri="{FF2B5EF4-FFF2-40B4-BE49-F238E27FC236}">
                <a16:creationId xmlns:a16="http://schemas.microsoft.com/office/drawing/2014/main" id="{8BF1E633-4A4E-D804-96D1-09C136A7E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24" y="2947590"/>
            <a:ext cx="5683945" cy="199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88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a:t>
            </a:r>
            <a:r>
              <a:rPr lang="pt-BR" b="1" i="1" dirty="0"/>
              <a:t>tamanho dos modelos,</a:t>
            </a:r>
            <a:r>
              <a:rPr lang="pt-BR" dirty="0"/>
              <a:t> </a:t>
            </a:r>
            <a:r>
              <a:rPr lang="pt-BR" b="1" i="1" dirty="0">
                <a:solidFill>
                  <a:srgbClr val="00B050"/>
                </a:solidFill>
              </a:rPr>
              <a:t>dobrava a cada dois anos </a:t>
            </a:r>
            <a:r>
              <a:rPr lang="pt-BR" dirty="0"/>
              <a:t>aproximadamente.</a:t>
            </a:r>
          </a:p>
          <a:p>
            <a:r>
              <a:rPr lang="pt-BR" dirty="0"/>
              <a:t>Na “era moderna”, os requisitos de computação praticamente dobram a cada </a:t>
            </a:r>
            <a:r>
              <a:rPr lang="pt-BR" b="1" i="1" dirty="0">
                <a:solidFill>
                  <a:srgbClr val="FF0000"/>
                </a:solidFill>
              </a:rPr>
              <a:t>3/4 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4800601" y="1825624"/>
            <a:ext cx="7225748" cy="5032376"/>
          </a:xfrm>
        </p:spPr>
        <p:txBody>
          <a:bodyPr>
            <a:normAutofit fontScale="92500" lnSpcReduction="10000"/>
          </a:bodyPr>
          <a:lstStyle/>
          <a:p>
            <a:r>
              <a:rPr lang="pt-BR" dirty="0"/>
              <a:t>O que aconteceu nesses últimos 10 anos que explica esse boom?</a:t>
            </a:r>
          </a:p>
          <a:p>
            <a:pPr lvl="1">
              <a:buFont typeface="Wingdings" panose="05000000000000000000" pitchFamily="2" charset="2"/>
              <a:buChar char="§"/>
            </a:pPr>
            <a:r>
              <a:rPr lang="pt-BR" dirty="0"/>
              <a:t>Disponibilidade de </a:t>
            </a:r>
            <a:r>
              <a:rPr lang="pt-BR" b="1" i="1" dirty="0">
                <a:solidFill>
                  <a:srgbClr val="00B050"/>
                </a:solidFill>
              </a:rPr>
              <a:t>grandes volumes de dados</a:t>
            </a:r>
            <a:r>
              <a:rPr lang="pt-BR" dirty="0"/>
              <a:t> devido à internet (&gt; 100 TB/dia).</a:t>
            </a:r>
          </a:p>
          <a:p>
            <a:pPr lvl="1">
              <a:buFont typeface="Wingdings" panose="05000000000000000000" pitchFamily="2" charset="2"/>
              <a:buChar char="§"/>
            </a:pPr>
            <a:r>
              <a:rPr lang="pt-BR" b="1" i="1" dirty="0">
                <a:solidFill>
                  <a:srgbClr val="00B050"/>
                </a:solidFill>
                <a:effectLst/>
              </a:rPr>
              <a:t>Aumento do poder de computacional </a:t>
            </a:r>
            <a:r>
              <a:rPr lang="pt-BR" b="0" i="0" dirty="0">
                <a:effectLst/>
              </a:rPr>
              <a:t>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b="1" i="1" dirty="0">
                <a:solidFill>
                  <a:srgbClr val="00B050"/>
                </a:solidFill>
              </a:rPr>
              <a:t>Surgimento de </a:t>
            </a:r>
            <a:r>
              <a:rPr lang="pt-BR" b="1" i="1" dirty="0">
                <a:solidFill>
                  <a:srgbClr val="00B050"/>
                </a:solidFill>
                <a:effectLst/>
              </a:rPr>
              <a:t>novos algoritmos de ML</a:t>
            </a:r>
            <a:r>
              <a:rPr lang="pt-BR" b="0" i="0" dirty="0">
                <a:effectLst/>
              </a:rPr>
              <a:t>,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b="1" i="1" dirty="0">
                <a:solidFill>
                  <a:srgbClr val="00B050"/>
                </a:solidFill>
              </a:rPr>
              <a:t>frameworks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a:t>
            </a:r>
            <a:r>
              <a:rPr lang="pt-BR" b="1" i="1" dirty="0">
                <a:solidFill>
                  <a:srgbClr val="00B050"/>
                </a:solidFill>
                <a:effectLst/>
              </a:rPr>
              <a:t>serviços de computação em nuvem </a:t>
            </a:r>
            <a:r>
              <a:rPr lang="pt-BR" b="0" i="0" dirty="0">
                <a:effectLst/>
              </a:rPr>
              <a:t>ofereceu </a:t>
            </a:r>
            <a:r>
              <a:rPr lang="pt-BR" b="1" i="1" dirty="0">
                <a:solidFill>
                  <a:srgbClr val="00B050"/>
                </a:solidFill>
                <a:effectLst/>
              </a:rPr>
              <a:t>acesso econômico e escalável</a:t>
            </a:r>
            <a:r>
              <a:rPr lang="pt-BR" b="0" i="0" dirty="0">
                <a:effectLst/>
              </a:rPr>
              <a:t> a recursos de computação.</a:t>
            </a:r>
            <a:endParaRPr lang="pt-BR" dirty="0"/>
          </a:p>
        </p:txBody>
      </p:sp>
      <p:pic>
        <p:nvPicPr>
          <p:cNvPr id="4" name="Picture 2" descr="Big Data. Businessman Facing a Huge Characters Tsunami Wave Stock Image -  Image of computing, digital: 145642699">
            <a:extLst>
              <a:ext uri="{FF2B5EF4-FFF2-40B4-BE49-F238E27FC236}">
                <a16:creationId xmlns:a16="http://schemas.microsoft.com/office/drawing/2014/main" id="{12E5E632-96DB-E0A5-8918-B8C9E3E165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79" b="5325"/>
          <a:stretch/>
        </p:blipFill>
        <p:spPr bwMode="auto">
          <a:xfrm>
            <a:off x="165650" y="1527427"/>
            <a:ext cx="1950579" cy="17326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l officially unveils Core i9-9900K, dubbed &quot;The best gaming CPU in the  world&quot; | Shacknews">
            <a:extLst>
              <a:ext uri="{FF2B5EF4-FFF2-40B4-BE49-F238E27FC236}">
                <a16:creationId xmlns:a16="http://schemas.microsoft.com/office/drawing/2014/main" id="{A904E165-A94F-D5A1-EE71-FFFAB8131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223" y="1527427"/>
            <a:ext cx="1663650" cy="9556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 FPGA; Componentes - Shunlongwei Co. Ltd">
            <a:extLst>
              <a:ext uri="{FF2B5EF4-FFF2-40B4-BE49-F238E27FC236}">
                <a16:creationId xmlns:a16="http://schemas.microsoft.com/office/drawing/2014/main" id="{76E8610A-EFB9-9D8C-B8FB-8D15E8E1F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9308" y="2550489"/>
            <a:ext cx="1269416" cy="8487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Graphics Cards 2023 - Top Gaming GPUs for the Money | Tom's Hardware">
            <a:extLst>
              <a:ext uri="{FF2B5EF4-FFF2-40B4-BE49-F238E27FC236}">
                <a16:creationId xmlns:a16="http://schemas.microsoft.com/office/drawing/2014/main" id="{E7F3FC17-A6D1-34F7-AF38-209C9BAAF3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925" y="2625822"/>
            <a:ext cx="1441830" cy="8110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ensorFlow - Wikipedia">
            <a:extLst>
              <a:ext uri="{FF2B5EF4-FFF2-40B4-BE49-F238E27FC236}">
                <a16:creationId xmlns:a16="http://schemas.microsoft.com/office/drawing/2014/main" id="{9DB70211-3292-AE13-C67B-EBAF85EF2F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242" y="4808709"/>
            <a:ext cx="1441830" cy="9227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elcome to PyTorch Tutorials — PyTorch Tutorials 2.0.1+cu117 documentation">
            <a:extLst>
              <a:ext uri="{FF2B5EF4-FFF2-40B4-BE49-F238E27FC236}">
                <a16:creationId xmlns:a16="http://schemas.microsoft.com/office/drawing/2014/main" id="{EF9170B9-B162-716B-1CF5-F6899D56C63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406" t="38696" r="10580" b="40434"/>
          <a:stretch/>
        </p:blipFill>
        <p:spPr bwMode="auto">
          <a:xfrm>
            <a:off x="2561385" y="4870071"/>
            <a:ext cx="1933900" cy="5107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 que é Google Cloud Platform? Como funciona + 7 vantagens">
            <a:extLst>
              <a:ext uri="{FF2B5EF4-FFF2-40B4-BE49-F238E27FC236}">
                <a16:creationId xmlns:a16="http://schemas.microsoft.com/office/drawing/2014/main" id="{9EFF388F-EB80-475F-F579-490382B4EF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242" y="5861762"/>
            <a:ext cx="1252256" cy="8342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azon Web Services – Wikipédia, a enciclopédia livre">
            <a:extLst>
              <a:ext uri="{FF2B5EF4-FFF2-40B4-BE49-F238E27FC236}">
                <a16:creationId xmlns:a16="http://schemas.microsoft.com/office/drawing/2014/main" id="{B068880B-E890-2CC6-B106-969D2DF7E5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7661" y="5772026"/>
            <a:ext cx="1275522" cy="7631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mo o Microsoft Azure Pode Ajudar os Cientistas de Dados? - Data Science  Academy">
            <a:extLst>
              <a:ext uri="{FF2B5EF4-FFF2-40B4-BE49-F238E27FC236}">
                <a16:creationId xmlns:a16="http://schemas.microsoft.com/office/drawing/2014/main" id="{B897FFB7-E083-BCE2-6387-0E86E9368C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72" t="3478" r="8305" b="5870"/>
          <a:stretch/>
        </p:blipFill>
        <p:spPr bwMode="auto">
          <a:xfrm>
            <a:off x="3606517" y="5580395"/>
            <a:ext cx="1514997" cy="99178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derstanding Convolutional Neural Networks: A Complete Guide">
            <a:extLst>
              <a:ext uri="{FF2B5EF4-FFF2-40B4-BE49-F238E27FC236}">
                <a16:creationId xmlns:a16="http://schemas.microsoft.com/office/drawing/2014/main" id="{06120AD8-6E0C-08FF-93B9-FAE9DE8834F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59" t="3206" r="1427" b="2864"/>
          <a:stretch/>
        </p:blipFill>
        <p:spPr bwMode="auto">
          <a:xfrm>
            <a:off x="229094" y="3603454"/>
            <a:ext cx="1823690" cy="10513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ynthetic Image Generation using GANs » Artificial Intelligence - MATLAB &amp;  Simulink">
            <a:extLst>
              <a:ext uri="{FF2B5EF4-FFF2-40B4-BE49-F238E27FC236}">
                <a16:creationId xmlns:a16="http://schemas.microsoft.com/office/drawing/2014/main" id="{AD3A150E-62B1-EEAC-AB36-5F3ADDE7B86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193" t="5685" r="1629" b="5685"/>
          <a:stretch/>
        </p:blipFill>
        <p:spPr bwMode="auto">
          <a:xfrm>
            <a:off x="2727362" y="3667874"/>
            <a:ext cx="2286781" cy="81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a:t>
            </a:r>
            <a:r>
              <a:rPr lang="pt-BR" b="1" i="1" dirty="0"/>
              <a:t>modelos </a:t>
            </a:r>
            <a:r>
              <a:rPr lang="pt-BR" dirty="0"/>
              <a:t>mais e mais </a:t>
            </a:r>
            <a:r>
              <a:rPr lang="pt-BR" b="1" i="1" dirty="0"/>
              <a:t>complexos</a:t>
            </a:r>
            <a:r>
              <a:rPr lang="pt-BR" dirty="0"/>
              <a:t>, </a:t>
            </a:r>
            <a:r>
              <a:rPr lang="pt-BR" b="1" i="1" dirty="0"/>
              <a:t>necessitam</a:t>
            </a:r>
            <a:r>
              <a:rPr lang="pt-BR" dirty="0"/>
              <a:t>, consequentemente, de </a:t>
            </a:r>
            <a:r>
              <a:rPr lang="pt-BR" b="1" i="1" dirty="0"/>
              <a:t>muito mais </a:t>
            </a:r>
            <a:r>
              <a:rPr lang="pt-BR" dirty="0"/>
              <a:t>capacidade de </a:t>
            </a:r>
            <a:r>
              <a:rPr lang="pt-BR" b="1" i="1" dirty="0"/>
              <a:t>armazenamento</a:t>
            </a:r>
            <a:r>
              <a:rPr lang="pt-BR" dirty="0"/>
              <a:t>, </a:t>
            </a:r>
            <a:r>
              <a:rPr lang="pt-BR" b="1" i="1" dirty="0"/>
              <a:t>energia</a:t>
            </a:r>
            <a:r>
              <a:rPr lang="pt-BR" dirty="0"/>
              <a:t>, </a:t>
            </a:r>
            <a:r>
              <a:rPr lang="pt-BR" b="1" i="1" dirty="0"/>
              <a:t>dispositivos de processamento</a:t>
            </a:r>
            <a:r>
              <a:rPr lang="pt-BR" dirty="0"/>
              <a:t> mais </a:t>
            </a:r>
            <a:r>
              <a:rPr lang="pt-BR" b="1" i="1" dirty="0"/>
              <a:t>poderosos</a:t>
            </a:r>
            <a:r>
              <a:rPr lang="pt-BR" dirty="0"/>
              <a:t> e muito mais </a:t>
            </a:r>
            <a:r>
              <a:rPr lang="pt-BR" b="1" i="1" dirty="0"/>
              <a:t>caros</a:t>
            </a:r>
            <a:r>
              <a:rPr lang="pt-BR" dirty="0"/>
              <a:t> e que acabam </a:t>
            </a:r>
            <a:r>
              <a:rPr lang="pt-BR" b="1" i="1" dirty="0"/>
              <a:t>ocupando grandes espaços</a:t>
            </a:r>
            <a:r>
              <a:rPr lang="pt-BR" dirty="0"/>
              <a:t>.</a:t>
            </a:r>
          </a:p>
          <a:p>
            <a:r>
              <a:rPr lang="pt-BR" b="1" i="1" dirty="0">
                <a:solidFill>
                  <a:srgbClr val="00B050"/>
                </a:solidFill>
              </a:rPr>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81794" y="6194226"/>
            <a:ext cx="6210206" cy="646331"/>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é um ASIC altamente </a:t>
            </a:r>
            <a:r>
              <a:rPr lang="pt-BR" sz="1200" b="1" i="1" dirty="0"/>
              <a:t>especializado para realizar cálculos matriciais e operações tensoriais</a:t>
            </a:r>
            <a:r>
              <a:rPr lang="pt-BR" sz="1200" dirty="0"/>
              <a:t>, o que acelera o treinamento e inferência de modelos de aprendizado de máquina, especialmente aqueles que usam o </a:t>
            </a:r>
            <a:r>
              <a:rPr lang="pt-BR" sz="1200" dirty="0" err="1"/>
              <a:t>TensorFlow</a:t>
            </a:r>
            <a:r>
              <a:rPr lang="pt-BR" sz="1200" dirty="0"/>
              <a:t>.</a:t>
            </a:r>
          </a:p>
        </p:txBody>
      </p:sp>
      <p:grpSp>
        <p:nvGrpSpPr>
          <p:cNvPr id="13" name="Agrupar 12">
            <a:extLst>
              <a:ext uri="{FF2B5EF4-FFF2-40B4-BE49-F238E27FC236}">
                <a16:creationId xmlns:a16="http://schemas.microsoft.com/office/drawing/2014/main" id="{411BBE6E-4038-EB04-19DE-61345D0A44F6}"/>
              </a:ext>
            </a:extLst>
          </p:cNvPr>
          <p:cNvGrpSpPr/>
          <p:nvPr/>
        </p:nvGrpSpPr>
        <p:grpSpPr>
          <a:xfrm>
            <a:off x="312114" y="1708940"/>
            <a:ext cx="5501705" cy="5049037"/>
            <a:chOff x="312114" y="1708940"/>
            <a:chExt cx="5501705" cy="5049037"/>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3"/>
            <a:stretch>
              <a:fillRect/>
            </a:stretch>
          </p:blipFill>
          <p:spPr>
            <a:xfrm>
              <a:off x="341817" y="3229474"/>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781" y="3229474"/>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98" t="11157" r="8201" b="12145"/>
            <a:stretch/>
          </p:blipFill>
          <p:spPr bwMode="auto">
            <a:xfrm>
              <a:off x="426229" y="5178181"/>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6"/>
            <a:srcRect l="8120" t="9806"/>
            <a:stretch/>
          </p:blipFill>
          <p:spPr>
            <a:xfrm>
              <a:off x="3555047" y="5605378"/>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79094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739582"/>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895089"/>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5060253"/>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7"/>
            <a:srcRect l="7414" t="7138"/>
            <a:stretch/>
          </p:blipFill>
          <p:spPr>
            <a:xfrm>
              <a:off x="1754765" y="5380714"/>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1248611" y="6194226"/>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663" t="29700" r="4630" b="21473"/>
            <a:stretch/>
          </p:blipFill>
          <p:spPr bwMode="auto">
            <a:xfrm>
              <a:off x="1910418" y="6260608"/>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4703" b="4769"/>
            <a:stretch/>
          </p:blipFill>
          <p:spPr>
            <a:xfrm>
              <a:off x="2194085" y="1708940"/>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240288"/>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Picture 2" descr="How to Upgrade Your Computer: Migrating from HDD to SDD">
              <a:extLst>
                <a:ext uri="{FF2B5EF4-FFF2-40B4-BE49-F238E27FC236}">
                  <a16:creationId xmlns:a16="http://schemas.microsoft.com/office/drawing/2014/main" id="{D169E790-F6C0-1397-7690-8BEE6F6C01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114" y="6194226"/>
              <a:ext cx="840022" cy="46166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CaixaDeTexto 14">
            <a:extLst>
              <a:ext uri="{FF2B5EF4-FFF2-40B4-BE49-F238E27FC236}">
                <a16:creationId xmlns:a16="http://schemas.microsoft.com/office/drawing/2014/main" id="{5FBAC96D-4F15-921E-B94C-9207E2313861}"/>
              </a:ext>
            </a:extLst>
          </p:cNvPr>
          <p:cNvSpPr txBox="1"/>
          <p:nvPr/>
        </p:nvSpPr>
        <p:spPr>
          <a:xfrm>
            <a:off x="4774672" y="5409395"/>
            <a:ext cx="609865" cy="1015663"/>
          </a:xfrm>
          <a:prstGeom prst="rect">
            <a:avLst/>
          </a:prstGeom>
          <a:noFill/>
        </p:spPr>
        <p:txBody>
          <a:bodyPr wrap="square" rtlCol="0">
            <a:spAutoFit/>
          </a:bodyPr>
          <a:lstStyle/>
          <a:p>
            <a:r>
              <a:rPr lang="pt-BR" sz="6000" b="1" dirty="0">
                <a:solidFill>
                  <a:srgbClr val="FF0000"/>
                </a:solidFill>
              </a:rPr>
              <a:t>?</a:t>
            </a:r>
          </a:p>
        </p:txBody>
      </p:sp>
    </p:spTree>
    <p:extLst>
      <p:ext uri="{BB962C8B-B14F-4D97-AF65-F5344CB8AC3E}">
        <p14:creationId xmlns:p14="http://schemas.microsoft.com/office/powerpoint/2010/main" val="2111173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56457" y="1825624"/>
                <a:ext cx="5829075" cy="5032376"/>
              </a:xfrm>
            </p:spPr>
            <p:txBody>
              <a:bodyPr>
                <a:normAutofit fontScale="92500" lnSpcReduction="10000"/>
              </a:bodyPr>
              <a:lstStyle/>
              <a:p>
                <a:r>
                  <a:rPr lang="pt-BR" dirty="0"/>
                  <a:t>A figura ao lado mostra a </a:t>
                </a:r>
                <a:r>
                  <a:rPr lang="pt-BR" b="1" i="1" dirty="0"/>
                  <a:t>evolução dos modelos </a:t>
                </a:r>
                <a:r>
                  <a:rPr lang="pt-BR" dirty="0"/>
                  <a:t>de ML na tarefa de </a:t>
                </a:r>
                <a:r>
                  <a:rPr lang="pt-BR" b="1" i="1" dirty="0"/>
                  <a:t>classificação de imagem </a:t>
                </a:r>
                <a:r>
                  <a:rPr lang="pt-BR" dirty="0"/>
                  <a:t>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56457" y="1825624"/>
                <a:ext cx="5829075" cy="5032376"/>
              </a:xfrm>
              <a:blipFill>
                <a:blip r:embed="rId3"/>
                <a:stretch>
                  <a:fillRect l="-1567" t="-2421" r="-1881"/>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4" name="CaixaDeTexto 3">
            <a:extLst>
              <a:ext uri="{FF2B5EF4-FFF2-40B4-BE49-F238E27FC236}">
                <a16:creationId xmlns:a16="http://schemas.microsoft.com/office/drawing/2014/main" id="{6A1F4325-153A-929E-256B-D760101767E9}"/>
              </a:ext>
            </a:extLst>
          </p:cNvPr>
          <p:cNvSpPr txBox="1"/>
          <p:nvPr/>
        </p:nvSpPr>
        <p:spPr>
          <a:xfrm>
            <a:off x="6453674" y="6504057"/>
            <a:ext cx="5224803" cy="261610"/>
          </a:xfrm>
          <a:prstGeom prst="rect">
            <a:avLst/>
          </a:prstGeom>
          <a:noFill/>
        </p:spPr>
        <p:txBody>
          <a:bodyPr wrap="square" rtlCol="0">
            <a:spAutoFit/>
          </a:bodyPr>
          <a:lstStyle/>
          <a:p>
            <a:r>
              <a:rPr lang="pt-BR" sz="1100" dirty="0" err="1"/>
              <a:t>FLOPs</a:t>
            </a:r>
            <a:r>
              <a:rPr lang="pt-BR" sz="1100" dirty="0"/>
              <a:t>: operações em ponto flutuante necessárias para inferência.</a:t>
            </a:r>
          </a:p>
        </p:txBody>
      </p:sp>
    </p:spTree>
    <p:extLst>
      <p:ext uri="{BB962C8B-B14F-4D97-AF65-F5344CB8AC3E}">
        <p14:creationId xmlns:p14="http://schemas.microsoft.com/office/powerpoint/2010/main" val="990808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a:t>
            </a:r>
            <a:r>
              <a:rPr lang="pt-BR" b="1" i="1" dirty="0"/>
              <a:t>tinyML</a:t>
            </a:r>
            <a:r>
              <a:rPr lang="pt-BR" dirty="0"/>
              <a:t>, devemos procurar por modelos com: </a:t>
            </a:r>
          </a:p>
          <a:p>
            <a:pPr lvl="1">
              <a:buFont typeface="Wingdings" panose="05000000000000000000" pitchFamily="2" charset="2"/>
              <a:buChar char="§"/>
            </a:pPr>
            <a:r>
              <a:rPr lang="pt-BR" b="1" i="1" dirty="0">
                <a:solidFill>
                  <a:srgbClr val="00B050"/>
                </a:solidFill>
              </a:rPr>
              <a:t>Poucos parâmetros </a:t>
            </a:r>
            <a:r>
              <a:rPr lang="pt-BR" dirty="0"/>
              <a:t>(i.e., círculos pequenos), pois a quantidade de parâmetros está associada à </a:t>
            </a:r>
            <a:r>
              <a:rPr lang="pt-BR" b="1" i="1" dirty="0"/>
              <a:t>quantidade de memória demandada pelo modelo</a:t>
            </a:r>
            <a:r>
              <a:rPr lang="pt-BR" dirty="0"/>
              <a:t>.</a:t>
            </a:r>
          </a:p>
          <a:p>
            <a:pPr lvl="1">
              <a:buFont typeface="Wingdings" panose="05000000000000000000" pitchFamily="2" charset="2"/>
              <a:buChar char="§"/>
            </a:pPr>
            <a:r>
              <a:rPr lang="pt-BR" b="1" i="1" dirty="0">
                <a:solidFill>
                  <a:srgbClr val="00B050"/>
                </a:solidFill>
              </a:rPr>
              <a:t>Quantidade necessária de flops baixa</a:t>
            </a:r>
            <a:r>
              <a:rPr lang="pt-BR" dirty="0"/>
              <a:t>, pois a quantidade de operações está diretamente </a:t>
            </a:r>
            <a:r>
              <a:rPr lang="pt-BR" b="1" i="1" dirty="0"/>
              <a:t>relacionada ao consumo de energia</a:t>
            </a:r>
            <a:r>
              <a:rPr lang="pt-BR" dirty="0"/>
              <a:t>. Além disso, a quantidade de operações do modelo deve ser suportada pelo poder computacional da CPU/GPU.</a:t>
            </a:r>
          </a:p>
          <a:p>
            <a:pPr lvl="1">
              <a:buFont typeface="Wingdings" panose="05000000000000000000" pitchFamily="2" charset="2"/>
              <a:buChar char="§"/>
            </a:pPr>
            <a:r>
              <a:rPr lang="pt-BR" b="1" i="1" dirty="0">
                <a:solidFill>
                  <a:srgbClr val="00B050"/>
                </a:solidFill>
              </a:rPr>
              <a:t>Alta acurácia</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1" i="1" dirty="0">
                <a:solidFill>
                  <a:srgbClr val="1F1F1F"/>
                </a:solidFill>
                <a:effectLst/>
                <a:latin typeface="Google Sans"/>
              </a:rPr>
              <a:t>Subárea</a:t>
            </a:r>
            <a:r>
              <a:rPr lang="pt-BR" b="0" i="0" dirty="0">
                <a:solidFill>
                  <a:srgbClr val="1F1F1F"/>
                </a:solidFill>
                <a:effectLst/>
                <a:latin typeface="Google Sans"/>
              </a:rPr>
              <a:t> do aprendizado de máquina que usa </a:t>
            </a:r>
            <a:r>
              <a:rPr lang="pt-BR" b="1" i="1" dirty="0">
                <a:solidFill>
                  <a:srgbClr val="1F1F1F"/>
                </a:solidFill>
                <a:effectLst/>
                <a:latin typeface="Google Sans"/>
              </a:rPr>
              <a:t>redes neurais artificiais com muitas camadas ocultas</a:t>
            </a:r>
            <a:r>
              <a:rPr lang="pt-BR" b="0" i="0" dirty="0">
                <a:solidFill>
                  <a:srgbClr val="1F1F1F"/>
                </a:solidFill>
                <a:effectLst/>
                <a:latin typeface="Google Sans"/>
              </a:rPr>
              <a:t> para aprender com dados.</a:t>
            </a:r>
          </a:p>
          <a:p>
            <a:r>
              <a:rPr lang="pt-BR" dirty="0">
                <a:solidFill>
                  <a:srgbClr val="1F1F1F"/>
                </a:solidFill>
                <a:latin typeface="Google Sans"/>
              </a:rPr>
              <a:t>Por terem uma </a:t>
            </a:r>
            <a:r>
              <a:rPr lang="pt-BR" b="1" i="1" dirty="0">
                <a:solidFill>
                  <a:srgbClr val="1F1F1F"/>
                </a:solidFill>
                <a:latin typeface="Google Sans"/>
              </a:rPr>
              <a:t>grande capacidade de aprendizado</a:t>
            </a:r>
            <a:r>
              <a:rPr lang="pt-BR" dirty="0">
                <a:solidFill>
                  <a:srgbClr val="1F1F1F"/>
                </a:solidFill>
                <a:latin typeface="Google Sans"/>
              </a:rPr>
              <a:t>, em geral, precisam de uma </a:t>
            </a:r>
            <a:r>
              <a:rPr lang="pt-BR" b="1" i="1" dirty="0">
                <a:solidFill>
                  <a:srgbClr val="1F1F1F"/>
                </a:solidFill>
                <a:latin typeface="Google Sans"/>
              </a:rPr>
              <a:t>grande quantidade de dados </a:t>
            </a:r>
            <a:r>
              <a:rPr lang="pt-BR" dirty="0">
                <a:solidFill>
                  <a:srgbClr val="1F1F1F"/>
                </a:solidFill>
                <a:latin typeface="Google Sans"/>
              </a:rPr>
              <a:t>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
        <p:nvSpPr>
          <p:cNvPr id="4" name="CaixaDeTexto 3">
            <a:extLst>
              <a:ext uri="{FF2B5EF4-FFF2-40B4-BE49-F238E27FC236}">
                <a16:creationId xmlns:a16="http://schemas.microsoft.com/office/drawing/2014/main" id="{2BEF4C88-C5B3-E58E-F44E-9DFF2620B337}"/>
              </a:ext>
            </a:extLst>
          </p:cNvPr>
          <p:cNvSpPr txBox="1"/>
          <p:nvPr/>
        </p:nvSpPr>
        <p:spPr>
          <a:xfrm>
            <a:off x="4678169" y="3738623"/>
            <a:ext cx="2463411" cy="369332"/>
          </a:xfrm>
          <a:prstGeom prst="rect">
            <a:avLst/>
          </a:prstGeom>
          <a:noFill/>
        </p:spPr>
        <p:txBody>
          <a:bodyPr wrap="square" rtlCol="0">
            <a:spAutoFit/>
          </a:bodyPr>
          <a:lstStyle/>
          <a:p>
            <a:pPr algn="ctr"/>
            <a:r>
              <a:rPr lang="pt-BR" dirty="0"/>
              <a:t>Rede neural rasa</a:t>
            </a:r>
          </a:p>
        </p:txBody>
      </p:sp>
      <p:sp>
        <p:nvSpPr>
          <p:cNvPr id="5" name="CaixaDeTexto 4">
            <a:extLst>
              <a:ext uri="{FF2B5EF4-FFF2-40B4-BE49-F238E27FC236}">
                <a16:creationId xmlns:a16="http://schemas.microsoft.com/office/drawing/2014/main" id="{FB9C9FA5-E7D6-B62F-554F-265E6538CA38}"/>
              </a:ext>
            </a:extLst>
          </p:cNvPr>
          <p:cNvSpPr txBox="1"/>
          <p:nvPr/>
        </p:nvSpPr>
        <p:spPr>
          <a:xfrm>
            <a:off x="7978405" y="3716345"/>
            <a:ext cx="3964552" cy="369332"/>
          </a:xfrm>
          <a:prstGeom prst="rect">
            <a:avLst/>
          </a:prstGeom>
          <a:noFill/>
        </p:spPr>
        <p:txBody>
          <a:bodyPr wrap="square" rtlCol="0">
            <a:spAutoFit/>
          </a:bodyPr>
          <a:lstStyle/>
          <a:p>
            <a:pPr algn="ctr"/>
            <a:r>
              <a:rPr lang="pt-BR" dirty="0"/>
              <a:t>Rede neural profunda</a:t>
            </a:r>
          </a:p>
        </p:txBody>
      </p:sp>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57.1%</a:t>
            </a:r>
          </a:p>
          <a:p>
            <a:pPr lvl="1">
              <a:buFont typeface="Wingdings" panose="05000000000000000000" pitchFamily="2" charset="2"/>
              <a:buChar char="§"/>
            </a:pPr>
            <a:r>
              <a:rPr lang="pt-BR" b="1" dirty="0">
                <a:solidFill>
                  <a:srgbClr val="FF0000"/>
                </a:solidFill>
              </a:rPr>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7" y="1483112"/>
            <a:ext cx="5633603" cy="5374888"/>
          </a:xfrm>
        </p:spPr>
        <p:txBody>
          <a:bodyPr>
            <a:normAutofit/>
          </a:bodyPr>
          <a:lstStyle/>
          <a:p>
            <a:pPr marL="0" indent="0">
              <a:buNone/>
            </a:pPr>
            <a:r>
              <a:rPr lang="pt-BR" b="1" dirty="0"/>
              <a:t>ResNet-50</a:t>
            </a:r>
            <a:r>
              <a:rPr lang="pt-BR" dirty="0"/>
              <a:t> (Microsoft - 2015) </a:t>
            </a:r>
          </a:p>
          <a:p>
            <a:pPr lvl="1">
              <a:buFont typeface="Wingdings" panose="05000000000000000000" pitchFamily="2" charset="2"/>
              <a:buChar char="§"/>
            </a:pPr>
            <a:r>
              <a:rPr lang="pt-BR" dirty="0"/>
              <a:t>Acurácia: 75.8%</a:t>
            </a:r>
          </a:p>
          <a:p>
            <a:pPr lvl="1">
              <a:buFont typeface="Wingdings" panose="05000000000000000000" pitchFamily="2" charset="2"/>
              <a:buChar char="§"/>
            </a:pPr>
            <a:r>
              <a:rPr lang="pt-BR" dirty="0"/>
              <a:t>Tamanho: 22.7 MB</a:t>
            </a:r>
          </a:p>
          <a:p>
            <a:r>
              <a:rPr lang="pt-BR" dirty="0"/>
              <a:t>Camadas: 48 convolucionais, 2 de </a:t>
            </a:r>
            <a:r>
              <a:rPr lang="pt-BR" i="1" dirty="0" err="1"/>
              <a:t>pooling</a:t>
            </a:r>
            <a:r>
              <a:rPr lang="pt-BR" dirty="0"/>
              <a:t> (agrupamento) e 1 densa.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483112"/>
            <a:ext cx="5794513" cy="5374888"/>
          </a:xfrm>
        </p:spPr>
        <p:txBody>
          <a:bodyPr>
            <a:normAutofit fontScale="92500" lnSpcReduction="10000"/>
          </a:bodyPr>
          <a:lstStyle/>
          <a:p>
            <a:pPr marL="0" indent="0">
              <a:buNone/>
            </a:pPr>
            <a:r>
              <a:rPr lang="pt-BR" b="1" dirty="0"/>
              <a:t>ResNet-50</a:t>
            </a:r>
            <a:r>
              <a:rPr lang="pt-BR" dirty="0"/>
              <a:t> (Microsoft - 2015)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buFont typeface="Wingdings" panose="05000000000000000000" pitchFamily="2" charset="2"/>
              <a:buChar char="§"/>
            </a:pPr>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a:t>
            </a:r>
            <a:r>
              <a:rPr lang="pt-BR" b="1" i="1" dirty="0"/>
              <a:t>um ano</a:t>
            </a:r>
            <a:r>
              <a:rPr lang="pt-BR" dirty="0"/>
              <a:t>, saímos de um modelo </a:t>
            </a:r>
            <a:r>
              <a:rPr lang="pt-BR" b="1" i="1" dirty="0"/>
              <a:t>extremamente grande </a:t>
            </a:r>
            <a:r>
              <a:rPr lang="pt-BR" dirty="0"/>
              <a:t>e que </a:t>
            </a:r>
            <a:r>
              <a:rPr lang="pt-BR" b="1" i="1" dirty="0"/>
              <a:t>requer muitos flops</a:t>
            </a:r>
            <a:r>
              <a:rPr lang="pt-BR" dirty="0"/>
              <a:t>, mas razoavelmente preciso para um modelo </a:t>
            </a:r>
            <a:r>
              <a:rPr lang="pt-BR" b="1" i="1" dirty="0">
                <a:solidFill>
                  <a:srgbClr val="00B050"/>
                </a:solidFill>
              </a:rPr>
              <a:t>23 vezes menor</a:t>
            </a:r>
            <a:r>
              <a:rPr lang="pt-BR" dirty="0"/>
              <a:t>, </a:t>
            </a:r>
            <a:r>
              <a:rPr lang="pt-BR" b="1" i="1" dirty="0">
                <a:solidFill>
                  <a:srgbClr val="00B050"/>
                </a:solidFill>
              </a:rPr>
              <a:t>mais preciso </a:t>
            </a:r>
            <a:r>
              <a:rPr lang="pt-BR" dirty="0"/>
              <a:t>e necessitando de </a:t>
            </a:r>
            <a:r>
              <a:rPr lang="pt-BR" b="1" i="1" dirty="0">
                <a:solidFill>
                  <a:srgbClr val="00B050"/>
                </a:solidFill>
              </a:rPr>
              <a:t>3 vezes menos 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28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Adequada para aplicações de visão computacional em </a:t>
            </a:r>
            <a:r>
              <a:rPr lang="pt-BR" b="1" i="1" dirty="0">
                <a:solidFill>
                  <a:srgbClr val="00B050"/>
                </a:solidFill>
              </a:rPr>
              <a:t>dispositivos móveis e embarcados</a:t>
            </a:r>
            <a:r>
              <a:rPr lang="pt-BR" dirty="0"/>
              <a:t> (</a:t>
            </a:r>
            <a:r>
              <a:rPr lang="pt-BR" i="1" dirty="0" err="1"/>
              <a:t>edgeML</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5974915" y="1690688"/>
            <a:ext cx="6081250" cy="5167312"/>
          </a:xfrm>
        </p:spPr>
        <p:txBody>
          <a:bodyPr>
            <a:normAutofit/>
          </a:bodyPr>
          <a:lstStyle/>
          <a:p>
            <a:pPr marL="0" indent="0">
              <a:buNone/>
            </a:pPr>
            <a:r>
              <a:rPr lang="pt-BR" b="1" dirty="0"/>
              <a:t>MobileNetv1</a:t>
            </a:r>
            <a:r>
              <a:rPr lang="pt-BR" dirty="0"/>
              <a:t> (Google - 2015)</a:t>
            </a:r>
          </a:p>
          <a:p>
            <a:r>
              <a:rPr lang="pt-BR" dirty="0"/>
              <a:t>Usa camadas de </a:t>
            </a:r>
            <a:r>
              <a:rPr lang="pt-BR" b="1" i="1" dirty="0">
                <a:solidFill>
                  <a:srgbClr val="00B050"/>
                </a:solidFill>
              </a:rPr>
              <a:t>convolução separável em profundidade</a:t>
            </a:r>
            <a:r>
              <a:rPr lang="pt-BR" dirty="0"/>
              <a:t> em vez de convolução </a:t>
            </a:r>
            <a:r>
              <a:rPr lang="pt-BR" b="0" i="0" dirty="0">
                <a:solidFill>
                  <a:srgbClr val="374151"/>
                </a:solidFill>
                <a:effectLst/>
              </a:rPr>
              <a:t>tradicional</a:t>
            </a:r>
            <a:r>
              <a:rPr lang="pt-BR" dirty="0"/>
              <a:t>.</a:t>
            </a:r>
          </a:p>
          <a:p>
            <a:r>
              <a:rPr lang="pt-BR" b="1" i="1" dirty="0"/>
              <a:t>Divide</a:t>
            </a:r>
            <a:r>
              <a:rPr lang="pt-BR" dirty="0"/>
              <a:t> a convolução tradicional em </a:t>
            </a:r>
            <a:r>
              <a:rPr lang="pt-BR" b="1" i="1" dirty="0"/>
              <a:t>duas etapas</a:t>
            </a:r>
            <a:r>
              <a:rPr lang="pt-BR" dirty="0"/>
              <a:t>: uma </a:t>
            </a:r>
            <a:r>
              <a:rPr lang="pt-BR" b="1" i="1" dirty="0">
                <a:solidFill>
                  <a:srgbClr val="00B050"/>
                </a:solidFill>
              </a:rPr>
              <a:t>convolução em profundidade</a:t>
            </a:r>
            <a:r>
              <a:rPr lang="pt-BR" dirty="0"/>
              <a:t> (que lida com canais) seguida de uma </a:t>
            </a:r>
            <a:r>
              <a:rPr lang="pt-BR" b="1" i="1" dirty="0">
                <a:solidFill>
                  <a:srgbClr val="00B050"/>
                </a:solidFill>
              </a:rPr>
              <a:t>convolução em ponto </a:t>
            </a:r>
            <a:r>
              <a:rPr lang="pt-BR" dirty="0"/>
              <a:t>(que lida com pixels individuais). </a:t>
            </a:r>
          </a:p>
          <a:p>
            <a:r>
              <a:rPr lang="pt-BR" dirty="0"/>
              <a:t>Isso </a:t>
            </a:r>
            <a:r>
              <a:rPr lang="pt-BR" b="1" i="1" dirty="0">
                <a:solidFill>
                  <a:srgbClr val="00B050"/>
                </a:solidFill>
              </a:rPr>
              <a:t>reduz</a:t>
            </a:r>
            <a:r>
              <a:rPr lang="pt-BR" dirty="0"/>
              <a:t> drasticamente o </a:t>
            </a:r>
            <a:r>
              <a:rPr lang="pt-BR" b="1" i="1" dirty="0">
                <a:solidFill>
                  <a:srgbClr val="00B050"/>
                </a:solidFill>
              </a:rPr>
              <a:t>tamanho do modelo</a:t>
            </a:r>
            <a:r>
              <a:rPr lang="pt-BR" dirty="0"/>
              <a:t>, a </a:t>
            </a:r>
            <a:r>
              <a:rPr lang="pt-BR" b="1" i="1" dirty="0">
                <a:solidFill>
                  <a:srgbClr val="00B050"/>
                </a:solidFill>
              </a:rPr>
              <a:t>quantidade de cálculos</a:t>
            </a:r>
            <a:r>
              <a:rPr lang="pt-BR" dirty="0"/>
              <a:t> e </a:t>
            </a:r>
            <a:r>
              <a:rPr lang="pt-BR" b="1" i="1" dirty="0">
                <a:solidFill>
                  <a:srgbClr val="00B050"/>
                </a:solidFill>
              </a:rPr>
              <a:t>melhora sua eficiência computacional</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670997"/>
            <a:ext cx="5699931" cy="471564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70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644306" y="5780782"/>
            <a:ext cx="527271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 com recursos restritos.</a:t>
            </a:r>
          </a:p>
        </p:txBody>
      </p:sp>
    </p:spTree>
    <p:extLst>
      <p:ext uri="{BB962C8B-B14F-4D97-AF65-F5344CB8AC3E}">
        <p14:creationId xmlns:p14="http://schemas.microsoft.com/office/powerpoint/2010/main" val="3545223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solidFill>
                  <a:srgbClr val="00B050"/>
                </a:solidFill>
              </a:rPr>
              <a:t>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6905060" y="4006294"/>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442963" y="4618294"/>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130256" y="4006294"/>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Espaço Reservado para Conteúdo 2">
            <a:extLst>
              <a:ext uri="{FF2B5EF4-FFF2-40B4-BE49-F238E27FC236}">
                <a16:creationId xmlns:a16="http://schemas.microsoft.com/office/drawing/2014/main" id="{B64F794D-DCC6-F6A6-DE8A-86BF22573396}"/>
              </a:ext>
            </a:extLst>
          </p:cNvPr>
          <p:cNvSpPr txBox="1">
            <a:spLocks/>
          </p:cNvSpPr>
          <p:nvPr/>
        </p:nvSpPr>
        <p:spPr>
          <a:xfrm>
            <a:off x="6290724" y="1791222"/>
            <a:ext cx="5626292" cy="438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Os modelos até este ponto ainda eram muito grandes para dispositivos </a:t>
            </a:r>
            <a:r>
              <a:rPr lang="pt-BR" dirty="0" err="1"/>
              <a:t>IoT</a:t>
            </a:r>
            <a:r>
              <a:rPr lang="pt-BR" dirty="0"/>
              <a:t> com recursos restritos.</a:t>
            </a:r>
          </a:p>
          <a:p>
            <a:endParaRPr lang="pt-BR" dirty="0"/>
          </a:p>
        </p:txBody>
      </p:sp>
    </p:spTree>
    <p:extLst>
      <p:ext uri="{BB962C8B-B14F-4D97-AF65-F5344CB8AC3E}">
        <p14:creationId xmlns:p14="http://schemas.microsoft.com/office/powerpoint/2010/main" val="97178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a:t>
            </a:r>
            <a:r>
              <a:rPr lang="pt-BR" b="1" i="1" dirty="0"/>
              <a:t>classificação de imagens</a:t>
            </a:r>
            <a:r>
              <a:rPr lang="pt-BR" dirty="0"/>
              <a:t>.</a:t>
            </a:r>
          </a:p>
          <a:p>
            <a:r>
              <a:rPr lang="pt-BR" dirty="0"/>
              <a:t>Se tivermos uma base de dados com imagens de gatos e cachorros, podemos </a:t>
            </a:r>
            <a:r>
              <a:rPr lang="pt-BR" b="1" i="1" dirty="0"/>
              <a:t>treinar uma rede neural profunda para identificá-los </a:t>
            </a:r>
            <a:r>
              <a:rPr lang="pt-BR" dirty="0"/>
              <a:t>em imagens.</a:t>
            </a:r>
          </a:p>
          <a:p>
            <a:r>
              <a:rPr lang="pt-BR" dirty="0"/>
              <a:t>O </a:t>
            </a:r>
            <a:r>
              <a:rPr lang="pt-BR" b="1" i="1" dirty="0">
                <a:solidFill>
                  <a:srgbClr val="00B050"/>
                </a:solidFill>
              </a:rPr>
              <a:t>objetivo</a:t>
            </a:r>
            <a:r>
              <a:rPr lang="pt-BR" dirty="0"/>
              <a:t> é obter um </a:t>
            </a:r>
            <a:r>
              <a:rPr lang="pt-BR" b="1" i="1" dirty="0">
                <a:solidFill>
                  <a:srgbClr val="00B050"/>
                </a:solidFill>
              </a:rPr>
              <a:t>modelo que generalize</a:t>
            </a:r>
            <a:r>
              <a:rPr lang="pt-BR" dirty="0"/>
              <a:t>, ou seja, que identifique gatos ou cachorros não vistos durante o treinamento.</a:t>
            </a:r>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tinyML?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048469" y="2179528"/>
            <a:ext cx="7057394" cy="4678471"/>
          </a:xfrm>
        </p:spPr>
        <p:txBody>
          <a:bodyPr>
            <a:normAutofit/>
          </a:bodyPr>
          <a:lstStyle/>
          <a:p>
            <a:r>
              <a:rPr lang="pt-BR" dirty="0"/>
              <a:t>Nitidamente, mesmo os menores modelos, não cabem em dispositivos tinyML (IoT).</a:t>
            </a:r>
          </a:p>
          <a:p>
            <a:r>
              <a:rPr lang="pt-BR" dirty="0"/>
              <a:t>Portanto, surge a pergunta:</a:t>
            </a:r>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65128" y="2089382"/>
            <a:ext cx="2804470" cy="2832355"/>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aixaDeTexto 4">
            <a:extLst>
              <a:ext uri="{FF2B5EF4-FFF2-40B4-BE49-F238E27FC236}">
                <a16:creationId xmlns:a16="http://schemas.microsoft.com/office/drawing/2014/main" id="{69E50853-830C-FDFB-809B-802DB1C6043A}"/>
              </a:ext>
            </a:extLst>
          </p:cNvPr>
          <p:cNvSpPr txBox="1"/>
          <p:nvPr/>
        </p:nvSpPr>
        <p:spPr>
          <a:xfrm>
            <a:off x="650310" y="5105038"/>
            <a:ext cx="11174260" cy="1569660"/>
          </a:xfrm>
          <a:prstGeom prst="rect">
            <a:avLst/>
          </a:prstGeom>
          <a:noFill/>
        </p:spPr>
        <p:txBody>
          <a:bodyPr wrap="square">
            <a:spAutoFit/>
          </a:bodyPr>
          <a:lstStyle/>
          <a:p>
            <a:pPr algn="ctr"/>
            <a:r>
              <a:rPr lang="pt-BR" sz="3200" dirty="0"/>
              <a:t>Como podemos </a:t>
            </a:r>
            <a:r>
              <a:rPr lang="pt-BR" sz="3200" b="1" i="1" dirty="0">
                <a:solidFill>
                  <a:srgbClr val="00B050"/>
                </a:solidFill>
              </a:rPr>
              <a:t>reduzir ainda mais </a:t>
            </a:r>
            <a:r>
              <a:rPr lang="pt-BR" sz="3200" dirty="0"/>
              <a:t>esses modelos para que </a:t>
            </a:r>
            <a:r>
              <a:rPr lang="pt-BR" sz="3200" b="1" i="1" dirty="0">
                <a:solidFill>
                  <a:srgbClr val="00B050"/>
                </a:solidFill>
              </a:rPr>
              <a:t>caibam na memória </a:t>
            </a:r>
            <a:r>
              <a:rPr lang="pt-BR" sz="3200" dirty="0"/>
              <a:t>destes dispositivos, </a:t>
            </a:r>
            <a:r>
              <a:rPr lang="pt-BR" sz="3200" b="1" i="1" dirty="0">
                <a:solidFill>
                  <a:srgbClr val="00B050"/>
                </a:solidFill>
              </a:rPr>
              <a:t>possam ser executados </a:t>
            </a:r>
            <a:r>
              <a:rPr lang="pt-BR" sz="3200" dirty="0"/>
              <a:t>por eles e </a:t>
            </a:r>
            <a:r>
              <a:rPr lang="pt-BR" sz="3200" b="1" i="1" dirty="0">
                <a:solidFill>
                  <a:srgbClr val="00B050"/>
                </a:solidFill>
              </a:rPr>
              <a:t>consumam pouca energia</a:t>
            </a:r>
            <a:r>
              <a:rPr lang="pt-BR" sz="3200" dirty="0"/>
              <a:t>?</a:t>
            </a:r>
          </a:p>
        </p:txBody>
      </p:sp>
    </p:spTree>
    <p:extLst>
      <p:ext uri="{BB962C8B-B14F-4D97-AF65-F5344CB8AC3E}">
        <p14:creationId xmlns:p14="http://schemas.microsoft.com/office/powerpoint/2010/main" val="970591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tinyML?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972833" y="2842591"/>
            <a:ext cx="6964471" cy="2330658"/>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 tamanho dos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b="1" i="1" dirty="0">
                <a:solidFill>
                  <a:srgbClr val="00B050"/>
                </a:solidFill>
              </a:rPr>
              <a:t>Remove conexões </a:t>
            </a:r>
            <a:r>
              <a:rPr lang="pt-BR" dirty="0"/>
              <a:t>para </a:t>
            </a:r>
            <a:r>
              <a:rPr lang="pt-BR" b="1" i="1" dirty="0">
                <a:solidFill>
                  <a:srgbClr val="00B050"/>
                </a:solidFill>
              </a:rPr>
              <a:t>reduzir</a:t>
            </a:r>
            <a:r>
              <a:rPr lang="pt-BR" dirty="0"/>
              <a:t> a quantidade de </a:t>
            </a:r>
            <a:r>
              <a:rPr lang="pt-BR" b="1" i="1" dirty="0">
                <a:solidFill>
                  <a:srgbClr val="00B050"/>
                </a:solidFill>
              </a:rPr>
              <a:t>cálculos</a:t>
            </a:r>
            <a:r>
              <a:rPr lang="pt-BR" dirty="0"/>
              <a:t> necessários (i.e., reduz a demanda computacional), e diminuir o </a:t>
            </a:r>
            <a:r>
              <a:rPr lang="pt-BR" b="1" i="1" dirty="0">
                <a:solidFill>
                  <a:srgbClr val="00B050"/>
                </a:solidFill>
              </a:rPr>
              <a:t>tamanho do modelo</a:t>
            </a:r>
            <a:r>
              <a:rPr lang="pt-BR" dirty="0"/>
              <a:t>.</a:t>
            </a:r>
          </a:p>
          <a:p>
            <a:r>
              <a:rPr lang="pt-BR" dirty="0"/>
              <a:t>Técnica aplicada após o treinamento.</a:t>
            </a:r>
          </a:p>
          <a:p>
            <a:r>
              <a:rPr lang="pt-BR" b="0" i="0" dirty="0">
                <a:effectLst/>
              </a:rPr>
              <a:t>Essa remoção pode ser baseada em critérios como, por exemplo, a </a:t>
            </a:r>
            <a:r>
              <a:rPr lang="pt-BR" b="1" i="1" dirty="0">
                <a:solidFill>
                  <a:srgbClr val="00B050"/>
                </a:solidFill>
                <a:effectLst/>
              </a:rPr>
              <a:t>magnitude dos pesos</a:t>
            </a:r>
            <a:r>
              <a:rPr lang="pt-BR" b="0" i="0" dirty="0">
                <a:effectLst/>
              </a:rPr>
              <a:t>.</a:t>
            </a:r>
          </a:p>
          <a:p>
            <a:pPr lvl="1">
              <a:buFont typeface="Wingdings" panose="05000000000000000000" pitchFamily="2" charset="2"/>
              <a:buChar char="§"/>
            </a:pPr>
            <a:r>
              <a:rPr lang="pt-BR" b="1" i="1" dirty="0">
                <a:solidFill>
                  <a:srgbClr val="00B050"/>
                </a:solidFill>
              </a:rPr>
              <a:t>P</a:t>
            </a:r>
            <a:r>
              <a:rPr lang="pt-BR" b="1" i="1" dirty="0">
                <a:solidFill>
                  <a:srgbClr val="00B050"/>
                </a:solidFill>
                <a:effectLst/>
              </a:rPr>
              <a:t>esos com magnitudes próximas de zero são removidos </a:t>
            </a:r>
            <a:r>
              <a:rPr lang="pt-BR" b="0" i="0" dirty="0">
                <a:effectLst/>
              </a:rPr>
              <a:t>do modelo pois podem não interferir drasticamente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309360" y="1825625"/>
            <a:ext cx="5714953" cy="5032800"/>
          </a:xfrm>
        </p:spPr>
        <p:txBody>
          <a:bodyPr>
            <a:normAutofit fontScale="92500" lnSpcReduction="20000"/>
          </a:bodyPr>
          <a:lstStyle/>
          <a:p>
            <a:r>
              <a:rPr lang="pt-BR" dirty="0"/>
              <a:t>Podemos também ser capazes de </a:t>
            </a:r>
            <a:r>
              <a:rPr lang="pt-BR" b="1" i="1" dirty="0">
                <a:solidFill>
                  <a:srgbClr val="00B050"/>
                </a:solidFill>
              </a:rPr>
              <a:t>remover neurônios completamente</a:t>
            </a:r>
            <a:r>
              <a:rPr lang="pt-BR" dirty="0"/>
              <a:t>.</a:t>
            </a:r>
          </a:p>
          <a:p>
            <a:r>
              <a:rPr lang="pt-BR" dirty="0"/>
              <a:t>O modelo final </a:t>
            </a:r>
            <a:r>
              <a:rPr lang="pt-BR" b="1" i="1" dirty="0">
                <a:solidFill>
                  <a:srgbClr val="00B050"/>
                </a:solidFill>
              </a:rPr>
              <a:t>pode</a:t>
            </a:r>
            <a:r>
              <a:rPr lang="pt-BR" dirty="0"/>
              <a:t>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 </a:t>
            </a:r>
            <a:r>
              <a:rPr lang="pt-BR" b="0" i="0">
                <a:effectLst/>
              </a:rPr>
              <a:t>a </a:t>
            </a:r>
            <a:r>
              <a:rPr lang="pt-BR" b="1" i="1">
                <a:effectLst/>
              </a:rPr>
              <a:t>mitigar problemas </a:t>
            </a:r>
            <a:r>
              <a:rPr lang="pt-BR" b="1" i="1" dirty="0">
                <a:effectLst/>
              </a:rPr>
              <a:t>de sobreajuste</a:t>
            </a:r>
            <a:r>
              <a:rPr lang="pt-BR" b="0" i="0" dirty="0">
                <a:effectLst/>
              </a:rPr>
              <a:t>, melhorando a generalização do modelo.</a:t>
            </a:r>
          </a:p>
          <a:p>
            <a:pPr lvl="1">
              <a:buFont typeface="Wingdings" panose="05000000000000000000" pitchFamily="2" charset="2"/>
              <a:buChar char="§"/>
            </a:pPr>
            <a:r>
              <a:rPr lang="pt-BR" b="0" i="0" dirty="0">
                <a:effectLst/>
              </a:rPr>
              <a:t>Modelos complexos tendem a </a:t>
            </a:r>
            <a:r>
              <a:rPr lang="pt-BR" b="0" i="0" dirty="0" err="1">
                <a:effectLst/>
              </a:rPr>
              <a:t>sobreajustar</a:t>
            </a:r>
            <a:r>
              <a:rPr lang="pt-BR" b="0" i="0" dirty="0">
                <a:effectLst/>
              </a:rPr>
              <a:t>.</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2189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a:t>
            </a:r>
            <a:r>
              <a:rPr lang="pt-BR" b="1" i="1" dirty="0"/>
              <a:t>não têm hardware sofisticado </a:t>
            </a:r>
            <a:r>
              <a:rPr lang="pt-BR" dirty="0"/>
              <a:t>(e.g., FPU) e realizam apenas </a:t>
            </a:r>
            <a:r>
              <a:rPr lang="pt-BR" b="1" i="1" dirty="0"/>
              <a:t>operações simples</a:t>
            </a:r>
            <a:r>
              <a:rPr lang="pt-BR" dirty="0"/>
              <a:t>.</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a:t>
            </a:r>
            <a:r>
              <a:rPr lang="pt-BR" b="1" i="1" dirty="0">
                <a:solidFill>
                  <a:srgbClr val="00B050"/>
                </a:solidFill>
              </a:rPr>
              <a:t>dividir o intervalo de variação de um número em um conjunto discreto de valores</a:t>
            </a:r>
            <a:r>
              <a:rPr lang="pt-BR" dirty="0">
                <a:solidFill>
                  <a:schemeClr val="tx1"/>
                </a:solidFill>
              </a:rPr>
              <a:t>.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a:t>
                </a:r>
                <a:r>
                  <a:rPr lang="pt-BR" b="1" i="1" dirty="0">
                    <a:solidFill>
                      <a:srgbClr val="00B050"/>
                    </a:solidFill>
                  </a:rPr>
                  <a:t>quantização</a:t>
                </a:r>
                <a:r>
                  <a:rPr lang="pt-BR" dirty="0">
                    <a:solidFill>
                      <a:schemeClr val="tx1"/>
                    </a:solidFill>
                  </a:rPr>
                  <a:t> transforma uma número com um </a:t>
                </a:r>
                <a:r>
                  <a:rPr lang="pt-BR" b="1" i="1" dirty="0">
                    <a:solidFill>
                      <a:srgbClr val="00B050"/>
                    </a:solidFill>
                  </a:rPr>
                  <a:t>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a:t>
                </a:r>
                <a:r>
                  <a:rPr lang="pt-BR" b="1" i="1" dirty="0">
                    <a:solidFill>
                      <a:srgbClr val="00B050"/>
                    </a:solidFill>
                  </a:rPr>
                  <a:t>pode</a:t>
                </a:r>
                <a:r>
                  <a:rPr lang="pt-BR" b="1" i="1" dirty="0">
                    <a:solidFill>
                      <a:srgbClr val="00B050"/>
                    </a:solidFill>
                    <a:effectLst/>
                  </a:rPr>
                  <a:t> reduzir o desempenho do modelo</a:t>
                </a:r>
                <a:r>
                  <a:rPr lang="pt-BR" b="0" i="0" dirty="0">
                    <a:solidFill>
                      <a:schemeClr val="tx1"/>
                    </a:solidFill>
                    <a:effectLst/>
                  </a:rPr>
                  <a:t>, mas, em muitos casos, ela </a:t>
                </a:r>
                <a:r>
                  <a:rPr lang="pt-BR" b="1" i="1" dirty="0">
                    <a:solidFill>
                      <a:srgbClr val="00B050"/>
                    </a:solidFill>
                    <a:effectLst/>
                  </a:rPr>
                  <a:t>não é significativa </a:t>
                </a:r>
                <a:r>
                  <a:rPr lang="pt-BR" b="0" i="0" dirty="0">
                    <a:solidFill>
                      <a:schemeClr val="tx1"/>
                    </a:solidFill>
                    <a:effectLst/>
                  </a:rPr>
                  <a:t>e </a:t>
                </a:r>
                <a:r>
                  <a:rPr lang="pt-BR" b="1" i="1" dirty="0">
                    <a:solidFill>
                      <a:srgbClr val="00B050"/>
                    </a:solidFill>
                    <a:effectLst/>
                  </a:rPr>
                  <a:t>pode ser tolerada</a:t>
                </a:r>
                <a:r>
                  <a:rPr lang="pt-BR" b="0" i="0" dirty="0">
                    <a:solidFill>
                      <a:schemeClr val="tx1"/>
                    </a:solidFill>
                    <a:effectLst/>
                  </a:rPr>
                  <a:t> quando desejamos utilizar dispositivos tinyML.</a:t>
                </a:r>
                <a:endParaRPr lang="pt-BR" dirty="0">
                  <a:solidFill>
                    <a:schemeClr val="tx1"/>
                  </a:solidFill>
                </a:endParaRPr>
              </a:p>
              <a:p>
                <a:endParaRPr lang="pt-BR" dirty="0">
                  <a:solidFill>
                    <a:schemeClr val="tx1"/>
                  </a:solidFill>
                </a:endParaRPr>
              </a:p>
            </p:txBody>
          </p:sp>
        </mc:Choice>
        <mc:Fallback>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2"/>
                <a:stretch>
                  <a:fillRect l="-1689" t="-2663" r="-2533"/>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3"/>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err="1"/>
              <a:t>Clustering</a:t>
            </a:r>
            <a:r>
              <a:rPr lang="pt-BR" dirty="0"/>
              <a:t> ou compartilhamento de pesos</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4732581" y="1825624"/>
            <a:ext cx="7311127" cy="5032376"/>
          </a:xfrm>
        </p:spPr>
        <p:txBody>
          <a:bodyPr>
            <a:normAutofit fontScale="92500" lnSpcReduction="20000"/>
          </a:bodyPr>
          <a:lstStyle/>
          <a:p>
            <a:r>
              <a:rPr lang="pt-BR" dirty="0"/>
              <a:t>O </a:t>
            </a:r>
            <a:r>
              <a:rPr lang="pt-BR" i="1" dirty="0"/>
              <a:t>clustering</a:t>
            </a:r>
            <a:r>
              <a:rPr lang="pt-BR" dirty="0"/>
              <a:t> de pesos reduz o </a:t>
            </a:r>
            <a:r>
              <a:rPr lang="pt-BR" b="1" i="1" dirty="0"/>
              <a:t>tamanho de armazenamento e transferência de rede </a:t>
            </a:r>
            <a:r>
              <a:rPr lang="pt-BR" dirty="0"/>
              <a:t>de modelos de ML.</a:t>
            </a:r>
          </a:p>
          <a:p>
            <a:r>
              <a:rPr lang="pt-BR" dirty="0"/>
              <a:t>O </a:t>
            </a:r>
            <a:r>
              <a:rPr lang="pt-BR" i="1" dirty="0"/>
              <a:t>clustering</a:t>
            </a:r>
            <a:r>
              <a:rPr lang="pt-BR" dirty="0"/>
              <a:t> reduz o tamanho do modelo substituindo pesos semelhantes em uma camada por um mesmo valor (i.e., o centroide mais próximo).</a:t>
            </a:r>
          </a:p>
          <a:p>
            <a:r>
              <a:rPr lang="pt-BR" dirty="0"/>
              <a:t>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 </a:t>
            </a:r>
          </a:p>
          <a:p>
            <a:r>
              <a:rPr lang="pt-BR" dirty="0"/>
              <a:t>ou apenas os centroides:</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a:t>
            </a:r>
          </a:p>
          <a:p>
            <a:pPr lvl="1">
              <a:buFont typeface="Wingdings" panose="05000000000000000000" pitchFamily="2" charset="2"/>
              <a:buChar char="§"/>
            </a:pPr>
            <a:r>
              <a:rPr lang="pt-BR" dirty="0"/>
              <a:t>Assim, ferramentas de compactação, como </a:t>
            </a:r>
            <a:r>
              <a:rPr lang="pt-BR" i="1" dirty="0"/>
              <a:t>zip</a:t>
            </a:r>
            <a:r>
              <a:rPr lang="pt-BR" dirty="0"/>
              <a:t>, podem aproveitar a redundância nos dados para obter maior compactação.</a:t>
            </a:r>
          </a:p>
        </p:txBody>
      </p:sp>
      <p:grpSp>
        <p:nvGrpSpPr>
          <p:cNvPr id="12" name="Agrupar 11">
            <a:extLst>
              <a:ext uri="{FF2B5EF4-FFF2-40B4-BE49-F238E27FC236}">
                <a16:creationId xmlns:a16="http://schemas.microsoft.com/office/drawing/2014/main" id="{823C2496-30CC-289F-968A-B33E9A816978}"/>
              </a:ext>
            </a:extLst>
          </p:cNvPr>
          <p:cNvGrpSpPr/>
          <p:nvPr/>
        </p:nvGrpSpPr>
        <p:grpSpPr>
          <a:xfrm>
            <a:off x="148293" y="1609831"/>
            <a:ext cx="4214149" cy="5119963"/>
            <a:chOff x="449242" y="1609831"/>
            <a:chExt cx="4214149" cy="5119963"/>
          </a:xfrm>
        </p:grpSpPr>
        <p:pic>
          <p:nvPicPr>
            <p:cNvPr id="1028" name="Picture 4" descr="Week 2: Clustering and Image Segmentation - BASIS Independent Silicon Valley">
              <a:extLst>
                <a:ext uri="{FF2B5EF4-FFF2-40B4-BE49-F238E27FC236}">
                  <a16:creationId xmlns:a16="http://schemas.microsoft.com/office/drawing/2014/main" id="{C118CE56-6101-89C1-7DD0-3B8CD58A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28" y="1609831"/>
              <a:ext cx="3391380" cy="1413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5">
              <a:extLst>
                <a:ext uri="{FF2B5EF4-FFF2-40B4-BE49-F238E27FC236}">
                  <a16:creationId xmlns:a16="http://schemas.microsoft.com/office/drawing/2014/main" id="{13EDF1EB-6B2A-AD7B-2F63-103780A43080}"/>
                </a:ext>
              </a:extLst>
            </p:cNvPr>
            <p:cNvGrpSpPr/>
            <p:nvPr/>
          </p:nvGrpSpPr>
          <p:grpSpPr>
            <a:xfrm>
              <a:off x="449242" y="3184741"/>
              <a:ext cx="4214149" cy="3545053"/>
              <a:chOff x="449242" y="3277341"/>
              <a:chExt cx="4214149" cy="3545053"/>
            </a:xfrm>
          </p:grpSpPr>
          <p:pic>
            <p:nvPicPr>
              <p:cNvPr id="1026" name="Picture 2">
                <a:extLst>
                  <a:ext uri="{FF2B5EF4-FFF2-40B4-BE49-F238E27FC236}">
                    <a16:creationId xmlns:a16="http://schemas.microsoft.com/office/drawing/2014/main" id="{005D86C4-DC8C-648E-0DEC-E8A8D2A1CF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6" t="18745" r="22173" b="5949"/>
              <a:stretch/>
            </p:blipFill>
            <p:spPr bwMode="auto">
              <a:xfrm>
                <a:off x="449242" y="3742494"/>
                <a:ext cx="4214149" cy="30799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19C44F8-5BAB-73FD-C197-03ADC10026D3}"/>
                  </a:ext>
                </a:extLst>
              </p:cNvPr>
              <p:cNvSpPr txBox="1"/>
              <p:nvPr/>
            </p:nvSpPr>
            <p:spPr>
              <a:xfrm>
                <a:off x="948164" y="3280829"/>
                <a:ext cx="1713054"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5" name="CaixaDeTexto 4">
                <a:extLst>
                  <a:ext uri="{FF2B5EF4-FFF2-40B4-BE49-F238E27FC236}">
                    <a16:creationId xmlns:a16="http://schemas.microsoft.com/office/drawing/2014/main" id="{CC670F40-9E78-6C99-296A-A6A94D21375E}"/>
                  </a:ext>
                </a:extLst>
              </p:cNvPr>
              <p:cNvSpPr txBox="1"/>
              <p:nvPr/>
            </p:nvSpPr>
            <p:spPr>
              <a:xfrm>
                <a:off x="3530279" y="3277341"/>
                <a:ext cx="970836" cy="461665"/>
              </a:xfrm>
              <a:prstGeom prst="rect">
                <a:avLst/>
              </a:prstGeom>
              <a:noFill/>
            </p:spPr>
            <p:txBody>
              <a:bodyPr wrap="square" rtlCol="0">
                <a:spAutoFit/>
              </a:bodyPr>
              <a:lstStyle/>
              <a:p>
                <a:pPr algn="ctr"/>
                <a:r>
                  <a:rPr lang="pt-BR" sz="1200" dirty="0"/>
                  <a:t>Centroides dos clusters</a:t>
                </a:r>
              </a:p>
            </p:txBody>
          </p:sp>
        </p:grpSp>
        <p:sp>
          <p:nvSpPr>
            <p:cNvPr id="7" name="CaixaDeTexto 6">
              <a:extLst>
                <a:ext uri="{FF2B5EF4-FFF2-40B4-BE49-F238E27FC236}">
                  <a16:creationId xmlns:a16="http://schemas.microsoft.com/office/drawing/2014/main" id="{1C066268-BBE6-027B-4A84-58784F28E285}"/>
                </a:ext>
              </a:extLst>
            </p:cNvPr>
            <p:cNvSpPr txBox="1"/>
            <p:nvPr/>
          </p:nvSpPr>
          <p:spPr>
            <a:xfrm>
              <a:off x="2997843" y="5715468"/>
              <a:ext cx="1359064" cy="646331"/>
            </a:xfrm>
            <a:prstGeom prst="rect">
              <a:avLst/>
            </a:prstGeom>
            <a:noFill/>
          </p:spPr>
          <p:txBody>
            <a:bodyPr wrap="square" rtlCol="0">
              <a:spAutoFit/>
            </a:bodyPr>
            <a:lstStyle/>
            <a:p>
              <a:pPr algn="ctr"/>
              <a:r>
                <a:rPr lang="pt-BR" sz="1200" dirty="0"/>
                <a:t>Armazena apenas os índices e os centroides</a:t>
              </a:r>
            </a:p>
          </p:txBody>
        </p:sp>
        <p:cxnSp>
          <p:nvCxnSpPr>
            <p:cNvPr id="9" name="Conector de Seta Reta 8">
              <a:extLst>
                <a:ext uri="{FF2B5EF4-FFF2-40B4-BE49-F238E27FC236}">
                  <a16:creationId xmlns:a16="http://schemas.microsoft.com/office/drawing/2014/main" id="{93260559-F2E3-DB3B-7671-0648F59D3132}"/>
                </a:ext>
              </a:extLst>
            </p:cNvPr>
            <p:cNvCxnSpPr>
              <a:cxnSpLocks/>
            </p:cNvCxnSpPr>
            <p:nvPr/>
          </p:nvCxnSpPr>
          <p:spPr>
            <a:xfrm flipH="1" flipV="1">
              <a:off x="2465408" y="2939970"/>
              <a:ext cx="694732" cy="70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961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8105" y="1825625"/>
            <a:ext cx="6768548" cy="5032375"/>
          </a:xfrm>
        </p:spPr>
        <p:txBody>
          <a:bodyPr>
            <a:normAutofit lnSpcReduction="10000"/>
          </a:bodyPr>
          <a:lstStyle/>
          <a:p>
            <a:pPr algn="l"/>
            <a:r>
              <a:rPr lang="pt-BR" b="0" i="0" dirty="0">
                <a:effectLst/>
              </a:rPr>
              <a:t>Também conhecido como “</a:t>
            </a:r>
            <a:r>
              <a:rPr lang="pt-BR" b="0" dirty="0">
                <a:effectLst/>
              </a:rPr>
              <a:t>destilação de conhecimento”</a:t>
            </a:r>
            <a:endParaRPr lang="pt-BR" b="0" i="0" dirty="0">
              <a:effectLst/>
            </a:endParaRPr>
          </a:p>
          <a:p>
            <a:pPr algn="l"/>
            <a:r>
              <a:rPr lang="pt-BR" dirty="0"/>
              <a:t>É </a:t>
            </a:r>
            <a:r>
              <a:rPr lang="pt-BR" b="0" i="0" dirty="0">
                <a:effectLst/>
              </a:rPr>
              <a:t>técnica de treinamento de modelos de ML em que um modelo maior e mais complexo, conhecido como “</a:t>
            </a:r>
            <a:r>
              <a:rPr lang="pt-BR" b="1" i="1" dirty="0">
                <a:effectLst/>
              </a:rPr>
              <a:t>professor</a:t>
            </a:r>
            <a:r>
              <a:rPr lang="pt-BR" b="0" i="0" dirty="0">
                <a:effectLst/>
              </a:rPr>
              <a:t>", é usado para ensinar (treinar) um modelo menor e mais simples, conhecido como "</a:t>
            </a:r>
            <a:r>
              <a:rPr lang="pt-BR" i="0" dirty="0">
                <a:effectLst/>
              </a:rPr>
              <a:t>aluno</a:t>
            </a:r>
            <a:r>
              <a:rPr lang="pt-BR" b="0" i="0" dirty="0">
                <a:effectLst/>
              </a:rPr>
              <a:t>".</a:t>
            </a:r>
          </a:p>
          <a:p>
            <a:pPr algn="l"/>
            <a:r>
              <a:rPr lang="pt-BR" b="0" i="0" dirty="0">
                <a:effectLst/>
              </a:rPr>
              <a:t>O objetivo é transferir o conhecimento ou a "sabedoria"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obter desempenho comparável ou até mesmo melhor que o </a:t>
            </a:r>
            <a:r>
              <a:rPr lang="pt-BR" b="1" i="1" dirty="0"/>
              <a:t>professor</a:t>
            </a:r>
            <a:r>
              <a:rPr lang="pt-BR" b="0" i="0" dirty="0">
                <a:effectLst/>
              </a:rPr>
              <a:t>, mas com menor complexidade e recursos computacionais.</a:t>
            </a: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 y="2540896"/>
            <a:ext cx="4591879" cy="2498017"/>
          </a:xfrm>
          <a:prstGeom prst="rect">
            <a:avLst/>
          </a:prstGeom>
        </p:spPr>
      </p:pic>
    </p:spTree>
    <p:extLst>
      <p:ext uri="{BB962C8B-B14F-4D97-AF65-F5344CB8AC3E}">
        <p14:creationId xmlns:p14="http://schemas.microsoft.com/office/powerpoint/2010/main" val="391284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768005" cy="5032375"/>
          </a:xfrm>
        </p:spPr>
        <p:txBody>
          <a:bodyPr>
            <a:normAutofit/>
          </a:bodyPr>
          <a:lstStyle/>
          <a:p>
            <a:pPr algn="l"/>
            <a:r>
              <a:rPr lang="pt-BR" b="0" i="0" dirty="0">
                <a:effectLst/>
              </a:rPr>
              <a:t>O processo envolve alimentar o mesmo conjunto de treinamento para ambos os modelos e usar a saída do </a:t>
            </a:r>
            <a:r>
              <a:rPr lang="pt-BR" b="1" i="1" dirty="0">
                <a:effectLst/>
              </a:rPr>
              <a:t>professor</a:t>
            </a:r>
            <a:r>
              <a:rPr lang="pt-BR" b="0" i="0" dirty="0">
                <a:effectLst/>
              </a:rPr>
              <a:t> como um alvo suave (soft target) para guiar o treinamento do modelo aluno. </a:t>
            </a:r>
          </a:p>
          <a:p>
            <a:pPr algn="l"/>
            <a:r>
              <a:rPr lang="pt-BR" b="0" i="0" dirty="0">
                <a:effectLst/>
              </a:rPr>
              <a:t>Dessa forma, o </a:t>
            </a:r>
            <a:r>
              <a:rPr lang="pt-BR" b="1" i="1" dirty="0">
                <a:effectLst/>
              </a:rPr>
              <a:t>aluno</a:t>
            </a:r>
            <a:r>
              <a:rPr lang="pt-BR" b="0" i="0" dirty="0">
                <a:effectLst/>
              </a:rPr>
              <a:t> é incentivado a aprender com base nas características sutis e nuances aprendidas pelo </a:t>
            </a:r>
            <a:r>
              <a:rPr lang="pt-BR" b="1" i="1" dirty="0">
                <a:effectLst/>
              </a:rPr>
              <a:t>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a:t>
            </a:r>
            <a:r>
              <a:rPr lang="pt-BR" b="1" i="1" dirty="0">
                <a:solidFill>
                  <a:srgbClr val="00B050"/>
                </a:solidFill>
              </a:rPr>
              <a:t>inspirados</a:t>
            </a:r>
            <a:r>
              <a:rPr lang="pt-BR" b="1" i="1" dirty="0"/>
              <a:t>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fornece funcionalidades e abstrações que facilitam a criação, treinamento e implantação (i.e.,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Framework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410811" y="1825624"/>
            <a:ext cx="7580560" cy="5032376"/>
          </a:xfrm>
        </p:spPr>
        <p:txBody>
          <a:bodyPr>
            <a:normAutofit lnSpcReduction="10000"/>
          </a:bodyPr>
          <a:lstStyle/>
          <a:p>
            <a:r>
              <a:rPr lang="pt-BR" dirty="0"/>
              <a:t>Quando trabalhamos com modelos de ML em computadores de uso geral, além da aplicação (i.e., modelo), SO e HW, nós usamos o </a:t>
            </a:r>
            <a:r>
              <a:rPr lang="pt-BR" b="1" i="1" dirty="0" err="1"/>
              <a:t>TensorFlow</a:t>
            </a:r>
            <a:r>
              <a:rPr lang="pt-BR" dirty="0"/>
              <a:t> para a </a:t>
            </a:r>
            <a:r>
              <a:rPr lang="pt-BR" b="1" i="1" dirty="0"/>
              <a:t>criação, treinamento e implantação dos modelos</a:t>
            </a:r>
            <a:r>
              <a:rPr lang="pt-BR" dirty="0"/>
              <a:t>.</a:t>
            </a:r>
          </a:p>
          <a:p>
            <a:r>
              <a:rPr lang="pt-BR" b="0" i="0" dirty="0">
                <a:effectLst/>
              </a:rPr>
              <a:t>O </a:t>
            </a:r>
            <a:r>
              <a:rPr lang="pt-BR" b="1" i="1" dirty="0" err="1">
                <a:effectLst/>
              </a:rPr>
              <a:t>TensorFlow</a:t>
            </a:r>
            <a:r>
              <a:rPr lang="pt-BR" b="0" i="0" dirty="0">
                <a:effectLst/>
              </a:rPr>
              <a:t> oferece suporte a operações de ponto flutuante e é projetado para tarefas de alto desempenho e uso intensivo dos recursos disponíveis </a:t>
            </a:r>
            <a:r>
              <a:rPr lang="pt-BR" dirty="0"/>
              <a:t>(com CPUs ou </a:t>
            </a:r>
            <a:r>
              <a:rPr lang="pt-BR" dirty="0" err="1"/>
              <a:t>TPUs</a:t>
            </a:r>
            <a:r>
              <a:rPr lang="pt-BR" dirty="0"/>
              <a:t>/</a:t>
            </a:r>
            <a:r>
              <a:rPr lang="pt-BR" dirty="0" err="1"/>
              <a:t>GPUs</a:t>
            </a:r>
            <a:r>
              <a:rPr lang="pt-BR" dirty="0"/>
              <a:t>)</a:t>
            </a:r>
            <a:r>
              <a:rPr lang="pt-BR" b="0" i="0" dirty="0">
                <a:effectLst/>
              </a:rPr>
              <a:t>.</a:t>
            </a:r>
            <a:endParaRPr lang="pt-BR" dirty="0"/>
          </a:p>
          <a:p>
            <a:r>
              <a:rPr lang="pt-BR" dirty="0"/>
              <a:t>Porém, o </a:t>
            </a:r>
            <a:r>
              <a:rPr lang="pt-BR" b="1" i="1" dirty="0" err="1"/>
              <a:t>TensorFlow</a:t>
            </a:r>
            <a:r>
              <a:rPr lang="pt-BR" dirty="0"/>
              <a:t> é muito grande e quando queremos </a:t>
            </a:r>
            <a:r>
              <a:rPr lang="pt-BR" b="1" i="1" dirty="0"/>
              <a:t>executar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3" name="Agrupar 22">
            <a:extLst>
              <a:ext uri="{FF2B5EF4-FFF2-40B4-BE49-F238E27FC236}">
                <a16:creationId xmlns:a16="http://schemas.microsoft.com/office/drawing/2014/main" id="{4A25FE55-5FD5-0D44-1875-DFDEF6936530}"/>
              </a:ext>
            </a:extLst>
          </p:cNvPr>
          <p:cNvGrpSpPr/>
          <p:nvPr/>
        </p:nvGrpSpPr>
        <p:grpSpPr>
          <a:xfrm>
            <a:off x="351183" y="1690688"/>
            <a:ext cx="3671970" cy="5058804"/>
            <a:chOff x="546856" y="1690688"/>
            <a:chExt cx="3671970" cy="5058804"/>
          </a:xfrm>
        </p:grpSpPr>
        <p:grpSp>
          <p:nvGrpSpPr>
            <p:cNvPr id="22" name="Agrupar 21">
              <a:extLst>
                <a:ext uri="{FF2B5EF4-FFF2-40B4-BE49-F238E27FC236}">
                  <a16:creationId xmlns:a16="http://schemas.microsoft.com/office/drawing/2014/main" id="{A6677CBB-217A-2B97-7164-0C95F1FA5067}"/>
                </a:ext>
              </a:extLst>
            </p:cNvPr>
            <p:cNvGrpSpPr/>
            <p:nvPr/>
          </p:nvGrpSpPr>
          <p:grpSpPr>
            <a:xfrm>
              <a:off x="546856" y="1690688"/>
              <a:ext cx="3671970" cy="5058804"/>
              <a:chOff x="246173" y="1573490"/>
              <a:chExt cx="3671970" cy="5058804"/>
            </a:xfrm>
          </p:grpSpPr>
          <p:pic>
            <p:nvPicPr>
              <p:cNvPr id="12" name="Picture 2" descr="Google apresenta a Cloud TPU, segunda geração da Tensor Processing Unit -  IT Forum">
                <a:extLst>
                  <a:ext uri="{FF2B5EF4-FFF2-40B4-BE49-F238E27FC236}">
                    <a16:creationId xmlns:a16="http://schemas.microsoft.com/office/drawing/2014/main" id="{7B4112FE-06DA-1249-AE38-40C63ABB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1594729" y="5819940"/>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3" name="Seta: para Baixo 12">
                <a:extLst>
                  <a:ext uri="{FF2B5EF4-FFF2-40B4-BE49-F238E27FC236}">
                    <a16:creationId xmlns:a16="http://schemas.microsoft.com/office/drawing/2014/main" id="{DC5DDF26-CF97-BC81-52D2-032DDB96FB3A}"/>
                  </a:ext>
                </a:extLst>
              </p:cNvPr>
              <p:cNvSpPr/>
              <p:nvPr/>
            </p:nvSpPr>
            <p:spPr>
              <a:xfrm>
                <a:off x="2207181" y="5307448"/>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 name="Imagem 13">
                <a:extLst>
                  <a:ext uri="{FF2B5EF4-FFF2-40B4-BE49-F238E27FC236}">
                    <a16:creationId xmlns:a16="http://schemas.microsoft.com/office/drawing/2014/main" id="{57E30484-3B71-FBF5-55CF-2E38DA1BF9D4}"/>
                  </a:ext>
                </a:extLst>
              </p:cNvPr>
              <p:cNvPicPr>
                <a:picLocks noChangeAspect="1"/>
              </p:cNvPicPr>
              <p:nvPr/>
            </p:nvPicPr>
            <p:blipFill rotWithShape="1">
              <a:blip r:embed="rId4"/>
              <a:srcRect l="7414" t="7138"/>
              <a:stretch/>
            </p:blipFill>
            <p:spPr>
              <a:xfrm>
                <a:off x="2948033" y="5763507"/>
                <a:ext cx="939643" cy="785799"/>
              </a:xfrm>
              <a:prstGeom prst="rect">
                <a:avLst/>
              </a:prstGeom>
            </p:spPr>
          </p:pic>
          <p:pic>
            <p:nvPicPr>
              <p:cNvPr id="15" name="Imagem 14">
                <a:extLst>
                  <a:ext uri="{FF2B5EF4-FFF2-40B4-BE49-F238E27FC236}">
                    <a16:creationId xmlns:a16="http://schemas.microsoft.com/office/drawing/2014/main" id="{A728E985-22B5-235D-97EF-9831D88A5D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1297524" y="1703855"/>
                <a:ext cx="2138823" cy="1293129"/>
              </a:xfrm>
              <a:prstGeom prst="rect">
                <a:avLst/>
              </a:prstGeom>
            </p:spPr>
          </p:pic>
          <p:sp>
            <p:nvSpPr>
              <p:cNvPr id="17" name="CaixaDeTexto 16">
                <a:extLst>
                  <a:ext uri="{FF2B5EF4-FFF2-40B4-BE49-F238E27FC236}">
                    <a16:creationId xmlns:a16="http://schemas.microsoft.com/office/drawing/2014/main" id="{C6EEF98E-6F29-0A8C-0EB8-84309D33105A}"/>
                  </a:ext>
                </a:extLst>
              </p:cNvPr>
              <p:cNvSpPr txBox="1"/>
              <p:nvPr/>
            </p:nvSpPr>
            <p:spPr>
              <a:xfrm>
                <a:off x="2948033" y="5613296"/>
                <a:ext cx="970109" cy="369332"/>
              </a:xfrm>
              <a:prstGeom prst="rect">
                <a:avLst/>
              </a:prstGeom>
              <a:noFill/>
            </p:spPr>
            <p:txBody>
              <a:bodyPr wrap="square" rtlCol="0">
                <a:spAutoFit/>
              </a:bodyPr>
              <a:lstStyle/>
              <a:p>
                <a:r>
                  <a:rPr lang="pt-BR" dirty="0"/>
                  <a:t>GPU</a:t>
                </a:r>
              </a:p>
            </p:txBody>
          </p:sp>
          <p:sp>
            <p:nvSpPr>
              <p:cNvPr id="18" name="CaixaDeTexto 17">
                <a:extLst>
                  <a:ext uri="{FF2B5EF4-FFF2-40B4-BE49-F238E27FC236}">
                    <a16:creationId xmlns:a16="http://schemas.microsoft.com/office/drawing/2014/main" id="{62E0B031-17F6-158A-FD04-207E16C6345F}"/>
                  </a:ext>
                </a:extLst>
              </p:cNvPr>
              <p:cNvSpPr txBox="1"/>
              <p:nvPr/>
            </p:nvSpPr>
            <p:spPr>
              <a:xfrm>
                <a:off x="1875364" y="5578739"/>
                <a:ext cx="970109" cy="369332"/>
              </a:xfrm>
              <a:prstGeom prst="rect">
                <a:avLst/>
              </a:prstGeom>
              <a:noFill/>
            </p:spPr>
            <p:txBody>
              <a:bodyPr wrap="square" rtlCol="0">
                <a:spAutoFit/>
              </a:bodyPr>
              <a:lstStyle/>
              <a:p>
                <a:r>
                  <a:rPr lang="pt-BR" dirty="0"/>
                  <a:t>TPU</a:t>
                </a:r>
              </a:p>
            </p:txBody>
          </p:sp>
          <p:pic>
            <p:nvPicPr>
              <p:cNvPr id="2050" name="Picture 2" descr="TensorFlow">
                <a:extLst>
                  <a:ext uri="{FF2B5EF4-FFF2-40B4-BE49-F238E27FC236}">
                    <a16:creationId xmlns:a16="http://schemas.microsoft.com/office/drawing/2014/main" id="{4D231EE1-3842-6DE5-4C39-899FFE9E54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1297525" y="4001477"/>
                <a:ext cx="2164465" cy="370462"/>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CE9A5F60-8D2D-8E30-6AE8-DDE49B19AB24}"/>
                  </a:ext>
                </a:extLst>
              </p:cNvPr>
              <p:cNvSpPr/>
              <p:nvPr/>
            </p:nvSpPr>
            <p:spPr>
              <a:xfrm>
                <a:off x="2181538" y="299768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4" descr="Intel Processador Xeon Eight-Core E5-2660 2,2GHz 8.0GT/s 20MB LGA2011 sem  ventilador, varejo BX80621E52660 | Amazon.com.br">
                <a:extLst>
                  <a:ext uri="{FF2B5EF4-FFF2-40B4-BE49-F238E27FC236}">
                    <a16:creationId xmlns:a16="http://schemas.microsoft.com/office/drawing/2014/main" id="{0444E77F-911D-BEA5-4197-3E53F0B13D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687489" y="5795927"/>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912DF46-F81A-8620-3737-6CA5282AF0BA}"/>
                  </a:ext>
                </a:extLst>
              </p:cNvPr>
              <p:cNvSpPr txBox="1"/>
              <p:nvPr/>
            </p:nvSpPr>
            <p:spPr>
              <a:xfrm>
                <a:off x="1035634" y="5578739"/>
                <a:ext cx="970109" cy="369332"/>
              </a:xfrm>
              <a:prstGeom prst="rect">
                <a:avLst/>
              </a:prstGeom>
              <a:noFill/>
            </p:spPr>
            <p:txBody>
              <a:bodyPr wrap="square" rtlCol="0">
                <a:spAutoFit/>
              </a:bodyPr>
              <a:lstStyle/>
              <a:p>
                <a:r>
                  <a:rPr lang="pt-BR" dirty="0"/>
                  <a:t>CPU</a:t>
                </a:r>
              </a:p>
            </p:txBody>
          </p:sp>
          <p:sp>
            <p:nvSpPr>
              <p:cNvPr id="6" name="Retângulo 5">
                <a:extLst>
                  <a:ext uri="{FF2B5EF4-FFF2-40B4-BE49-F238E27FC236}">
                    <a16:creationId xmlns:a16="http://schemas.microsoft.com/office/drawing/2014/main" id="{E74C197E-028B-F0CC-2471-C8CA8C943549}"/>
                  </a:ext>
                </a:extLst>
              </p:cNvPr>
              <p:cNvSpPr/>
              <p:nvPr/>
            </p:nvSpPr>
            <p:spPr>
              <a:xfrm>
                <a:off x="687489" y="4746729"/>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8" name="Seta: para Baixo 7">
                <a:extLst>
                  <a:ext uri="{FF2B5EF4-FFF2-40B4-BE49-F238E27FC236}">
                    <a16:creationId xmlns:a16="http://schemas.microsoft.com/office/drawing/2014/main" id="{96F0DEC7-CD2E-B568-9221-10863C1B5E8A}"/>
                  </a:ext>
                </a:extLst>
              </p:cNvPr>
              <p:cNvSpPr/>
              <p:nvPr/>
            </p:nvSpPr>
            <p:spPr>
              <a:xfrm>
                <a:off x="2207181" y="4448677"/>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descr="TensorFlow">
                <a:extLst>
                  <a:ext uri="{FF2B5EF4-FFF2-40B4-BE49-F238E27FC236}">
                    <a16:creationId xmlns:a16="http://schemas.microsoft.com/office/drawing/2014/main" id="{9AC7FB65-5BE1-20FC-A947-0BE5F002BC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21730" r="20802" b="46592"/>
              <a:stretch/>
            </p:blipFill>
            <p:spPr bwMode="auto">
              <a:xfrm>
                <a:off x="1259591" y="3356286"/>
                <a:ext cx="2164465" cy="65819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632882C-E185-1599-68CF-F63015F20FD1}"/>
                  </a:ext>
                </a:extLst>
              </p:cNvPr>
              <p:cNvSpPr txBox="1"/>
              <p:nvPr/>
            </p:nvSpPr>
            <p:spPr>
              <a:xfrm>
                <a:off x="838200" y="1573490"/>
                <a:ext cx="1167543" cy="369332"/>
              </a:xfrm>
              <a:prstGeom prst="rect">
                <a:avLst/>
              </a:prstGeom>
              <a:noFill/>
            </p:spPr>
            <p:txBody>
              <a:bodyPr wrap="square" rtlCol="0">
                <a:spAutoFit/>
              </a:bodyPr>
              <a:lstStyle/>
              <a:p>
                <a:r>
                  <a:rPr lang="pt-BR" dirty="0"/>
                  <a:t>Aplicação</a:t>
                </a:r>
              </a:p>
            </p:txBody>
          </p:sp>
          <p:sp>
            <p:nvSpPr>
              <p:cNvPr id="16" name="Retângulo 15">
                <a:extLst>
                  <a:ext uri="{FF2B5EF4-FFF2-40B4-BE49-F238E27FC236}">
                    <a16:creationId xmlns:a16="http://schemas.microsoft.com/office/drawing/2014/main" id="{45720BA2-2C10-5194-5F59-766D8431F552}"/>
                  </a:ext>
                </a:extLst>
              </p:cNvPr>
              <p:cNvSpPr/>
              <p:nvPr/>
            </p:nvSpPr>
            <p:spPr>
              <a:xfrm>
                <a:off x="687489" y="5597797"/>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B560CB5-7F06-89B7-BEA4-9386D93324E0}"/>
                  </a:ext>
                </a:extLst>
              </p:cNvPr>
              <p:cNvSpPr txBox="1"/>
              <p:nvPr/>
            </p:nvSpPr>
            <p:spPr>
              <a:xfrm>
                <a:off x="494995" y="5284510"/>
                <a:ext cx="1167543" cy="369332"/>
              </a:xfrm>
              <a:prstGeom prst="rect">
                <a:avLst/>
              </a:prstGeom>
              <a:noFill/>
            </p:spPr>
            <p:txBody>
              <a:bodyPr wrap="square" rtlCol="0">
                <a:spAutoFit/>
              </a:bodyPr>
              <a:lstStyle/>
              <a:p>
                <a:r>
                  <a:rPr lang="pt-BR" dirty="0"/>
                  <a:t>Hardware</a:t>
                </a:r>
              </a:p>
            </p:txBody>
          </p:sp>
          <p:sp>
            <p:nvSpPr>
              <p:cNvPr id="21" name="CaixaDeTexto 20">
                <a:extLst>
                  <a:ext uri="{FF2B5EF4-FFF2-40B4-BE49-F238E27FC236}">
                    <a16:creationId xmlns:a16="http://schemas.microsoft.com/office/drawing/2014/main" id="{F8212E31-327A-2E69-FE09-901F394BB372}"/>
                  </a:ext>
                </a:extLst>
              </p:cNvPr>
              <p:cNvSpPr txBox="1"/>
              <p:nvPr/>
            </p:nvSpPr>
            <p:spPr>
              <a:xfrm>
                <a:off x="246173" y="3630118"/>
                <a:ext cx="1245344" cy="646331"/>
              </a:xfrm>
              <a:prstGeom prst="rect">
                <a:avLst/>
              </a:prstGeom>
              <a:noFill/>
            </p:spPr>
            <p:txBody>
              <a:bodyPr wrap="square" rtlCol="0">
                <a:spAutoFit/>
              </a:bodyPr>
              <a:lstStyle/>
              <a:p>
                <a:pPr algn="ctr"/>
                <a:r>
                  <a:rPr lang="pt-BR" dirty="0"/>
                  <a:t>Framework de ML</a:t>
                </a:r>
              </a:p>
            </p:txBody>
          </p:sp>
        </p:grpSp>
        <p:pic>
          <p:nvPicPr>
            <p:cNvPr id="1026" name="Picture 2" descr="Google Icon Vector Art, Icons, and Graphics for Free Download">
              <a:extLst>
                <a:ext uri="{FF2B5EF4-FFF2-40B4-BE49-F238E27FC236}">
                  <a16:creationId xmlns:a16="http://schemas.microsoft.com/office/drawing/2014/main" id="{DF6E7124-0627-56CF-39AF-9A82D2D674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92" t="13333" r="23091" b="13287"/>
            <a:stretch/>
          </p:blipFill>
          <p:spPr bwMode="auto">
            <a:xfrm>
              <a:off x="3089522" y="3411981"/>
              <a:ext cx="496525" cy="507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018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effectLst/>
              </a:rPr>
              <a:t>quantização</a:t>
            </a:r>
            <a:r>
              <a:rPr lang="pt-BR" dirty="0"/>
              <a:t>, </a:t>
            </a:r>
            <a:r>
              <a:rPr lang="pt-BR" b="1" i="1" dirty="0" err="1">
                <a:effectLst/>
              </a:rPr>
              <a:t>pruning</a:t>
            </a:r>
            <a:r>
              <a:rPr lang="pt-BR" b="0" i="0" dirty="0">
                <a:effectLst/>
              </a:rPr>
              <a:t> e </a:t>
            </a:r>
            <a:r>
              <a:rPr lang="pt-BR" b="1" i="1" dirty="0">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 </a:t>
            </a:r>
            <a:r>
              <a:rPr lang="pt-BR" dirty="0"/>
              <a:t>(i.e., apenas executa o modelo treinado).</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108030" y="2314933"/>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Tree>
    <p:extLst>
      <p:ext uri="{BB962C8B-B14F-4D97-AF65-F5344CB8AC3E}">
        <p14:creationId xmlns:p14="http://schemas.microsoft.com/office/powerpoint/2010/main" val="1510990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25DB-320B-6526-7F84-DAAE6B67F6BA}"/>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A0CF4E0C-A945-7F8D-424C-84BB41320C8D}"/>
              </a:ext>
            </a:extLst>
          </p:cNvPr>
          <p:cNvSpPr>
            <a:spLocks noGrp="1"/>
          </p:cNvSpPr>
          <p:nvPr>
            <p:ph idx="1"/>
          </p:nvPr>
        </p:nvSpPr>
        <p:spPr>
          <a:xfrm>
            <a:off x="5254906" y="1825624"/>
            <a:ext cx="6678593" cy="5032375"/>
          </a:xfrm>
        </p:spPr>
        <p:txBody>
          <a:bodyPr>
            <a:normAutofit/>
          </a:bodyPr>
          <a:lstStyle/>
          <a:p>
            <a:pPr algn="l"/>
            <a:r>
              <a:rPr lang="pt-BR" i="0" dirty="0">
                <a:solidFill>
                  <a:srgbClr val="202124"/>
                </a:solidFill>
                <a:effectLst/>
              </a:rPr>
              <a:t>É possível gerar um modelo do TF Lite de 3 formas:</a:t>
            </a:r>
          </a:p>
          <a:p>
            <a:pPr lvl="1">
              <a:buFont typeface="Wingdings" panose="05000000000000000000" pitchFamily="2" charset="2"/>
              <a:buChar char="§"/>
            </a:pPr>
            <a:r>
              <a:rPr lang="pt-BR" i="0" dirty="0">
                <a:solidFill>
                  <a:srgbClr val="202124"/>
                </a:solidFill>
                <a:effectLst/>
              </a:rPr>
              <a:t>Usando um modelo </a:t>
            </a:r>
            <a:r>
              <a:rPr lang="pt-BR" i="0" dirty="0" err="1">
                <a:solidFill>
                  <a:srgbClr val="202124"/>
                </a:solidFill>
                <a:effectLst/>
              </a:rPr>
              <a:t>pré</a:t>
            </a:r>
            <a:r>
              <a:rPr lang="pt-BR" i="0" dirty="0">
                <a:solidFill>
                  <a:srgbClr val="202124"/>
                </a:solidFill>
                <a:effectLst/>
              </a:rPr>
              <a:t>-treinado do TF Lite.</a:t>
            </a:r>
          </a:p>
          <a:p>
            <a:pPr lvl="2">
              <a:buFont typeface="Wingdings" panose="05000000000000000000" pitchFamily="2" charset="2"/>
              <a:buChar char="ü"/>
            </a:pPr>
            <a:r>
              <a:rPr lang="pt-BR" i="0" dirty="0">
                <a:solidFill>
                  <a:srgbClr val="202124"/>
                </a:solidFill>
                <a:effectLst/>
                <a:hlinkClick r:id="rId2"/>
              </a:rPr>
              <a:t>https://www.tensorflow.org/lite/examples?hl=pt-br</a:t>
            </a:r>
            <a:endParaRPr lang="pt-BR" i="0" dirty="0">
              <a:solidFill>
                <a:srgbClr val="202124"/>
              </a:solidFill>
              <a:effectLst/>
            </a:endParaRPr>
          </a:p>
          <a:p>
            <a:pPr lvl="1">
              <a:buFont typeface="Wingdings" panose="05000000000000000000" pitchFamily="2" charset="2"/>
              <a:buChar char="§"/>
            </a:pPr>
            <a:r>
              <a:rPr lang="pt-BR" i="0" dirty="0">
                <a:solidFill>
                  <a:srgbClr val="202124"/>
                </a:solidFill>
                <a:effectLst/>
              </a:rPr>
              <a:t>Criando um modelo do </a:t>
            </a:r>
            <a:r>
              <a:rPr lang="pt-BR" i="0" dirty="0" err="1">
                <a:solidFill>
                  <a:srgbClr val="202124"/>
                </a:solidFill>
                <a:effectLst/>
              </a:rPr>
              <a:t>TensorFlow</a:t>
            </a:r>
            <a:r>
              <a:rPr lang="pt-BR" i="0" dirty="0">
                <a:solidFill>
                  <a:srgbClr val="202124"/>
                </a:solidFill>
                <a:effectLst/>
              </a:rPr>
              <a:t> Lite.</a:t>
            </a:r>
          </a:p>
          <a:p>
            <a:pPr lvl="2">
              <a:buFont typeface="Wingdings" panose="05000000000000000000" pitchFamily="2" charset="2"/>
              <a:buChar char="ü"/>
            </a:pPr>
            <a:r>
              <a:rPr lang="pt-BR" i="0" dirty="0">
                <a:solidFill>
                  <a:srgbClr val="202124"/>
                </a:solidFill>
                <a:effectLst/>
              </a:rPr>
              <a:t>Para isso, podemos usar o </a:t>
            </a:r>
            <a:r>
              <a:rPr lang="pt-BR" i="0" dirty="0" err="1">
                <a:solidFill>
                  <a:srgbClr val="202124"/>
                </a:solidFill>
                <a:effectLst/>
                <a:hlinkClick r:id="rId3"/>
              </a:rPr>
              <a:t>TensorFlow</a:t>
            </a:r>
            <a:r>
              <a:rPr lang="pt-BR" i="0" dirty="0">
                <a:solidFill>
                  <a:srgbClr val="202124"/>
                </a:solidFill>
                <a:effectLst/>
                <a:hlinkClick r:id="rId3"/>
              </a:rPr>
              <a:t> Lite Model </a:t>
            </a:r>
            <a:r>
              <a:rPr lang="pt-BR" i="0" dirty="0" err="1">
                <a:solidFill>
                  <a:srgbClr val="202124"/>
                </a:solidFill>
                <a:effectLst/>
                <a:hlinkClick r:id="rId3"/>
              </a:rPr>
              <a:t>Maker</a:t>
            </a:r>
            <a:r>
              <a:rPr lang="pt-BR" i="0" dirty="0">
                <a:solidFill>
                  <a:srgbClr val="202124"/>
                </a:solidFill>
                <a:effectLst/>
              </a:rPr>
              <a:t> </a:t>
            </a:r>
          </a:p>
          <a:p>
            <a:pPr lvl="1">
              <a:buFont typeface="Wingdings" panose="05000000000000000000" pitchFamily="2" charset="2"/>
              <a:buChar char="§"/>
            </a:pPr>
            <a:r>
              <a:rPr lang="pt-BR" i="0" dirty="0">
                <a:solidFill>
                  <a:srgbClr val="202124"/>
                </a:solidFill>
                <a:effectLst/>
              </a:rPr>
              <a:t>Convertendo um modelo do TF em um do TF Lite.</a:t>
            </a:r>
            <a:endParaRPr lang="pt-BR" dirty="0"/>
          </a:p>
        </p:txBody>
      </p:sp>
      <p:pic>
        <p:nvPicPr>
          <p:cNvPr id="1026" name="Picture 2" descr="TensorFlow Lite | ML para dispositivos móveis e do Edge">
            <a:extLst>
              <a:ext uri="{FF2B5EF4-FFF2-40B4-BE49-F238E27FC236}">
                <a16:creationId xmlns:a16="http://schemas.microsoft.com/office/drawing/2014/main" id="{EB91D001-C142-F915-535B-E82935DE9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258501" y="2754774"/>
            <a:ext cx="3892858" cy="213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93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06318" y="1825624"/>
            <a:ext cx="6285053" cy="5032376"/>
          </a:xfrm>
        </p:spPr>
        <p:txBody>
          <a:bodyPr>
            <a:normAutofit fontScale="92500" lnSpcReduction="20000"/>
          </a:bodyPr>
          <a:lstStyle/>
          <a:p>
            <a:r>
              <a:rPr lang="pt-BR" dirty="0"/>
              <a:t>O primeiro passo é treinar um modelo criado com o TF em um computador com muitos recursos.</a:t>
            </a:r>
          </a:p>
          <a:p>
            <a:r>
              <a:rPr lang="pt-BR" dirty="0"/>
              <a:t>Após, usamos o </a:t>
            </a:r>
            <a:r>
              <a:rPr lang="pt-BR" b="1" i="1" dirty="0"/>
              <a:t>TF Lite converter </a:t>
            </a:r>
            <a:r>
              <a:rPr lang="pt-BR" dirty="0"/>
              <a:t>para converter esse modelo grande em um modelo pequeno.</a:t>
            </a:r>
          </a:p>
          <a:p>
            <a:pPr lvl="1">
              <a:buFont typeface="Wingdings" panose="05000000000000000000" pitchFamily="2" charset="2"/>
              <a:buChar char="§"/>
            </a:pPr>
            <a:r>
              <a:rPr lang="pt-BR" dirty="0">
                <a:solidFill>
                  <a:srgbClr val="202124"/>
                </a:solidFill>
              </a:rPr>
              <a:t>Durante a conversão, podemos </a:t>
            </a:r>
            <a:r>
              <a:rPr lang="pt-BR" i="0" dirty="0">
                <a:solidFill>
                  <a:srgbClr val="202124"/>
                </a:solidFill>
                <a:effectLst/>
              </a:rPr>
              <a:t>aplicar otimizações ao modelo. </a:t>
            </a:r>
            <a:endParaRPr lang="pt-BR" dirty="0"/>
          </a:p>
          <a:p>
            <a:r>
              <a:rPr lang="pt-BR" dirty="0"/>
              <a:t>Esse processo gera um arquivo com extensão .</a:t>
            </a:r>
            <a:r>
              <a:rPr lang="pt-BR" dirty="0" err="1"/>
              <a:t>tflite</a:t>
            </a:r>
            <a:r>
              <a:rPr lang="pt-BR" dirty="0"/>
              <a:t>, o qual contém o modelo reduzido.</a:t>
            </a:r>
          </a:p>
          <a:p>
            <a:r>
              <a:rPr lang="pt-BR" dirty="0"/>
              <a:t>Na sequência, usamos este arquivo para implantar o modelo em smartfones, tablets ou sistemas embarcados.</a:t>
            </a:r>
          </a:p>
          <a:p>
            <a:pPr lvl="1">
              <a:buFont typeface="Wingdings" panose="05000000000000000000" pitchFamily="2" charset="2"/>
              <a:buChar char="§"/>
            </a:pPr>
            <a:r>
              <a:rPr lang="pt-BR" dirty="0"/>
              <a:t>Basta carregar o arquivo com APIs específicas do TF Lite e realizar inferências.</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1231740" y="1562300"/>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l="27840" t="1948" r="46279" b="14271"/>
          <a:stretch/>
        </p:blipFill>
        <p:spPr>
          <a:xfrm>
            <a:off x="1458185" y="5946264"/>
            <a:ext cx="469863"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449029" y="6022943"/>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0A4EC6-386E-531C-4500-F6C60E197C5D}"/>
              </a:ext>
            </a:extLst>
          </p:cNvPr>
          <p:cNvPicPr>
            <a:picLocks noChangeAspect="1"/>
          </p:cNvPicPr>
          <p:nvPr/>
        </p:nvPicPr>
        <p:blipFill rotWithShape="1">
          <a:blip r:embed="rId3"/>
          <a:srcRect t="1948" r="73541" b="14271"/>
          <a:stretch/>
        </p:blipFill>
        <p:spPr>
          <a:xfrm>
            <a:off x="2592729" y="5862122"/>
            <a:ext cx="578025" cy="995877"/>
          </a:xfrm>
          <a:prstGeom prst="rect">
            <a:avLst/>
          </a:prstGeom>
        </p:spPr>
      </p:pic>
    </p:spTree>
    <p:extLst>
      <p:ext uri="{BB962C8B-B14F-4D97-AF65-F5344CB8AC3E}">
        <p14:creationId xmlns:p14="http://schemas.microsoft.com/office/powerpoint/2010/main" val="2480842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3" y="1825624"/>
            <a:ext cx="6331352" cy="5032375"/>
          </a:xfrm>
        </p:spPr>
        <p:txBody>
          <a:bodyPr/>
          <a:lstStyle/>
          <a:p>
            <a:r>
              <a:rPr lang="pt-BR" dirty="0"/>
              <a:t>Como habilitamos o uso (inferência) de modelos de ML em </a:t>
            </a:r>
            <a:r>
              <a:rPr lang="pt-BR" b="0" i="0" dirty="0">
                <a:effectLst/>
              </a:rPr>
              <a:t>sistemas embarcados com recursos extremamente limitados e que requerem baixíssimo consumo de energia, como microcontroladores?</a:t>
            </a:r>
          </a:p>
          <a:p>
            <a:r>
              <a:rPr lang="pt-BR" b="0" i="0" dirty="0">
                <a:effectLst/>
              </a:rPr>
              <a:t>Esses dispositivos têm capacidades computacionais muito menores em comparação com smartphones e tablets</a:t>
            </a:r>
            <a:r>
              <a:rPr lang="pt-BR" dirty="0"/>
              <a:t>.</a:t>
            </a:r>
          </a:p>
          <a:p>
            <a:r>
              <a:rPr lang="pt-BR" dirty="0"/>
              <a:t>P</a:t>
            </a:r>
            <a:r>
              <a:rPr lang="pt-BR" b="0" i="0" dirty="0">
                <a:effectLst/>
              </a:rPr>
              <a:t>ortanto, eles requerem uma implementação ainda mais enxuta e eficiente. </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3712257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2600" y="1825624"/>
            <a:ext cx="6451921" cy="5032375"/>
          </a:xfrm>
        </p:spPr>
        <p:txBody>
          <a:bodyPr>
            <a:normAutofit fontScale="92500" lnSpcReduction="20000"/>
          </a:bodyPr>
          <a:lstStyle/>
          <a:p>
            <a:r>
              <a:rPr lang="pt-BR" b="0" i="0" dirty="0">
                <a:effectLst/>
              </a:rPr>
              <a:t>O TF Lite Micro é uma versão ainda mais leve e otimizada do TF.</a:t>
            </a:r>
          </a:p>
          <a:p>
            <a:r>
              <a:rPr lang="pt-BR" dirty="0"/>
              <a:t>P</a:t>
            </a:r>
            <a:r>
              <a:rPr lang="pt-BR" b="0" i="0" dirty="0">
                <a:effectLst/>
              </a:rPr>
              <a:t>rojetado para dispositivos embarcados de recursos extremamente limitados (CPU e memória), como microcontroladores.</a:t>
            </a:r>
          </a:p>
          <a:p>
            <a:r>
              <a:rPr lang="pt-BR" dirty="0"/>
              <a:t>E</a:t>
            </a:r>
            <a:r>
              <a:rPr lang="pt-BR" b="0" i="0" dirty="0">
                <a:effectLst/>
              </a:rPr>
              <a:t>scrito em C++ 17 e roda </a:t>
            </a:r>
            <a:r>
              <a:rPr lang="pt-BR" dirty="0"/>
              <a:t>apenas em </a:t>
            </a:r>
            <a:r>
              <a:rPr lang="pt-BR" b="0" i="0" dirty="0">
                <a:effectLst/>
              </a:rPr>
              <a:t>plataformas de 32 bits.</a:t>
            </a:r>
          </a:p>
          <a:p>
            <a:r>
              <a:rPr lang="pt-BR" dirty="0"/>
              <a:t>Precisa apenas de 16 KB de memória.</a:t>
            </a:r>
          </a:p>
          <a:p>
            <a:r>
              <a:rPr lang="pt-BR" dirty="0"/>
              <a:t>Não requer suporte de sistema operacional, bibliotecas C ou C++ padrão ou alocação dinâmica de memória.</a:t>
            </a:r>
          </a:p>
          <a:p>
            <a:r>
              <a:rPr lang="pt-BR" dirty="0"/>
              <a:t>Após a conversão do modelo TF em TF Lite, o converte para uma </a:t>
            </a:r>
            <a:r>
              <a:rPr lang="pt-BR" i="1" dirty="0" err="1"/>
              <a:t>array</a:t>
            </a:r>
            <a:r>
              <a:rPr lang="pt-BR" dirty="0"/>
              <a:t> de bytes e o compilá-lo junto ao programa.</a:t>
            </a:r>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761179" y="1690688"/>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3"/>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3"/>
            <a:srcRect l="42130" t="15190" b="16115"/>
            <a:stretch/>
          </p:blipFill>
          <p:spPr>
            <a:xfrm>
              <a:off x="498475" y="3429000"/>
              <a:ext cx="3199515" cy="969380"/>
            </a:xfrm>
            <a:prstGeom prst="rect">
              <a:avLst/>
            </a:prstGeom>
          </p:spPr>
        </p:pic>
      </p:grpSp>
      <p:pic>
        <p:nvPicPr>
          <p:cNvPr id="5" name="Picture 2" descr="TensorFlow Lite | ML para dispositivos móveis e do Edge">
            <a:extLst>
              <a:ext uri="{FF2B5EF4-FFF2-40B4-BE49-F238E27FC236}">
                <a16:creationId xmlns:a16="http://schemas.microsoft.com/office/drawing/2014/main" id="{6B58522D-532D-7A48-C862-31FED5B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838200" y="4571725"/>
            <a:ext cx="3503746" cy="19211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79FC1E-08EA-C2D0-4DF6-A332DEB5217B}"/>
              </a:ext>
            </a:extLst>
          </p:cNvPr>
          <p:cNvSpPr txBox="1"/>
          <p:nvPr/>
        </p:nvSpPr>
        <p:spPr>
          <a:xfrm>
            <a:off x="1937520" y="6009151"/>
            <a:ext cx="2395959" cy="769441"/>
          </a:xfrm>
          <a:prstGeom prst="rect">
            <a:avLst/>
          </a:prstGeom>
          <a:noFill/>
        </p:spPr>
        <p:txBody>
          <a:bodyPr wrap="square" rtlCol="0">
            <a:spAutoFit/>
          </a:bodyPr>
          <a:lstStyle/>
          <a:p>
            <a:r>
              <a:rPr lang="pt-BR" sz="4400" dirty="0">
                <a:solidFill>
                  <a:schemeClr val="tx2">
                    <a:lumMod val="75000"/>
                  </a:schemeClr>
                </a:solidFill>
              </a:rPr>
              <a:t>Micro</a:t>
            </a:r>
          </a:p>
        </p:txBody>
      </p:sp>
    </p:spTree>
    <p:extLst>
      <p:ext uri="{BB962C8B-B14F-4D97-AF65-F5344CB8AC3E}">
        <p14:creationId xmlns:p14="http://schemas.microsoft.com/office/powerpoint/2010/main" val="2278410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FCCA9-15BF-96DF-2895-52D532C5BF7C}"/>
              </a:ext>
            </a:extLst>
          </p:cNvPr>
          <p:cNvSpPr>
            <a:spLocks noGrp="1"/>
          </p:cNvSpPr>
          <p:nvPr>
            <p:ph type="title"/>
          </p:nvPr>
        </p:nvSpPr>
        <p:spPr/>
        <p:txBody>
          <a:bodyPr/>
          <a:lstStyle/>
          <a:p>
            <a:r>
              <a:rPr lang="pt-BR" dirty="0"/>
              <a:t>Pipeline de desenvolvimento</a:t>
            </a:r>
          </a:p>
        </p:txBody>
      </p:sp>
      <p:pic>
        <p:nvPicPr>
          <p:cNvPr id="5" name="Imagem 4">
            <a:extLst>
              <a:ext uri="{FF2B5EF4-FFF2-40B4-BE49-F238E27FC236}">
                <a16:creationId xmlns:a16="http://schemas.microsoft.com/office/drawing/2014/main" id="{35AC2F40-3692-0B6F-2769-3E893F49C4E8}"/>
              </a:ext>
            </a:extLst>
          </p:cNvPr>
          <p:cNvPicPr>
            <a:picLocks noChangeAspect="1"/>
          </p:cNvPicPr>
          <p:nvPr/>
        </p:nvPicPr>
        <p:blipFill>
          <a:blip r:embed="rId3"/>
          <a:stretch>
            <a:fillRect/>
          </a:stretch>
        </p:blipFill>
        <p:spPr>
          <a:xfrm>
            <a:off x="509587" y="2678354"/>
            <a:ext cx="11172825" cy="1076325"/>
          </a:xfrm>
          <a:prstGeom prst="rect">
            <a:avLst/>
          </a:prstGeom>
        </p:spPr>
      </p:pic>
      <p:pic>
        <p:nvPicPr>
          <p:cNvPr id="7" name="Imagem 6">
            <a:extLst>
              <a:ext uri="{FF2B5EF4-FFF2-40B4-BE49-F238E27FC236}">
                <a16:creationId xmlns:a16="http://schemas.microsoft.com/office/drawing/2014/main" id="{415D63AF-09E3-30FB-9628-82B7B741EF2D}"/>
              </a:ext>
            </a:extLst>
          </p:cNvPr>
          <p:cNvPicPr>
            <a:picLocks noChangeAspect="1"/>
          </p:cNvPicPr>
          <p:nvPr/>
        </p:nvPicPr>
        <p:blipFill>
          <a:blip r:embed="rId4"/>
          <a:stretch>
            <a:fillRect/>
          </a:stretch>
        </p:blipFill>
        <p:spPr>
          <a:xfrm>
            <a:off x="736740" y="1703508"/>
            <a:ext cx="1343025" cy="962025"/>
          </a:xfrm>
          <a:prstGeom prst="rect">
            <a:avLst/>
          </a:prstGeom>
        </p:spPr>
      </p:pic>
      <p:pic>
        <p:nvPicPr>
          <p:cNvPr id="9" name="Imagem 8">
            <a:extLst>
              <a:ext uri="{FF2B5EF4-FFF2-40B4-BE49-F238E27FC236}">
                <a16:creationId xmlns:a16="http://schemas.microsoft.com/office/drawing/2014/main" id="{0D758C55-69FE-02CF-2636-FD244E25C969}"/>
              </a:ext>
            </a:extLst>
          </p:cNvPr>
          <p:cNvPicPr>
            <a:picLocks noChangeAspect="1"/>
          </p:cNvPicPr>
          <p:nvPr/>
        </p:nvPicPr>
        <p:blipFill>
          <a:blip r:embed="rId5"/>
          <a:stretch>
            <a:fillRect/>
          </a:stretch>
        </p:blipFill>
        <p:spPr>
          <a:xfrm>
            <a:off x="2641016" y="1703508"/>
            <a:ext cx="8391525" cy="904875"/>
          </a:xfrm>
          <a:prstGeom prst="rect">
            <a:avLst/>
          </a:prstGeom>
        </p:spPr>
      </p:pic>
      <p:sp>
        <p:nvSpPr>
          <p:cNvPr id="10" name="CaixaDeTexto 9">
            <a:extLst>
              <a:ext uri="{FF2B5EF4-FFF2-40B4-BE49-F238E27FC236}">
                <a16:creationId xmlns:a16="http://schemas.microsoft.com/office/drawing/2014/main" id="{7C1FC8F0-EFBE-D208-95E1-4927ED62EE7D}"/>
              </a:ext>
            </a:extLst>
          </p:cNvPr>
          <p:cNvSpPr txBox="1"/>
          <p:nvPr/>
        </p:nvSpPr>
        <p:spPr>
          <a:xfrm>
            <a:off x="7422929" y="2199149"/>
            <a:ext cx="1582175" cy="338554"/>
          </a:xfrm>
          <a:prstGeom prst="rect">
            <a:avLst/>
          </a:prstGeom>
          <a:noFill/>
        </p:spPr>
        <p:txBody>
          <a:bodyPr wrap="square" rtlCol="0">
            <a:spAutoFit/>
          </a:bodyPr>
          <a:lstStyle/>
          <a:p>
            <a:r>
              <a:rPr lang="pt-BR" sz="1600" dirty="0"/>
              <a:t>/ Micro</a:t>
            </a:r>
          </a:p>
        </p:txBody>
      </p:sp>
      <p:pic>
        <p:nvPicPr>
          <p:cNvPr id="12" name="Imagem 11">
            <a:extLst>
              <a:ext uri="{FF2B5EF4-FFF2-40B4-BE49-F238E27FC236}">
                <a16:creationId xmlns:a16="http://schemas.microsoft.com/office/drawing/2014/main" id="{B12C0E6A-0256-E8F0-5D3E-C8C59F4043FF}"/>
              </a:ext>
            </a:extLst>
          </p:cNvPr>
          <p:cNvPicPr>
            <a:picLocks noChangeAspect="1"/>
          </p:cNvPicPr>
          <p:nvPr/>
        </p:nvPicPr>
        <p:blipFill>
          <a:blip r:embed="rId6"/>
          <a:stretch>
            <a:fillRect/>
          </a:stretch>
        </p:blipFill>
        <p:spPr>
          <a:xfrm>
            <a:off x="5442045" y="4742345"/>
            <a:ext cx="2224042" cy="1900780"/>
          </a:xfrm>
          <a:prstGeom prst="rect">
            <a:avLst/>
          </a:prstGeom>
        </p:spPr>
      </p:pic>
      <p:pic>
        <p:nvPicPr>
          <p:cNvPr id="14" name="Imagem 13">
            <a:extLst>
              <a:ext uri="{FF2B5EF4-FFF2-40B4-BE49-F238E27FC236}">
                <a16:creationId xmlns:a16="http://schemas.microsoft.com/office/drawing/2014/main" id="{2C17B5BE-277F-5CAF-F9CF-BE4FF1E43C82}"/>
              </a:ext>
            </a:extLst>
          </p:cNvPr>
          <p:cNvPicPr>
            <a:picLocks noChangeAspect="1"/>
          </p:cNvPicPr>
          <p:nvPr/>
        </p:nvPicPr>
        <p:blipFill>
          <a:blip r:embed="rId7"/>
          <a:stretch>
            <a:fillRect/>
          </a:stretch>
        </p:blipFill>
        <p:spPr>
          <a:xfrm>
            <a:off x="4238631" y="4917137"/>
            <a:ext cx="1010147" cy="687403"/>
          </a:xfrm>
          <a:prstGeom prst="rect">
            <a:avLst/>
          </a:prstGeom>
        </p:spPr>
      </p:pic>
      <p:pic>
        <p:nvPicPr>
          <p:cNvPr id="15" name="Picture 2" descr="Tablet Tab M10 G3 para Entretenimento e Aprendizado | Lenovo Brasil">
            <a:extLst>
              <a:ext uri="{FF2B5EF4-FFF2-40B4-BE49-F238E27FC236}">
                <a16:creationId xmlns:a16="http://schemas.microsoft.com/office/drawing/2014/main" id="{46DB65B4-7650-35ED-997D-D0E7ACA70B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89" t="3055" r="5597" b="3156"/>
          <a:stretch/>
        </p:blipFill>
        <p:spPr bwMode="auto">
          <a:xfrm>
            <a:off x="4107609" y="5867252"/>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ular IPHONE 14 PRO MAX 128GB ROXO PROFUNDO | Loja Claro">
            <a:extLst>
              <a:ext uri="{FF2B5EF4-FFF2-40B4-BE49-F238E27FC236}">
                <a16:creationId xmlns:a16="http://schemas.microsoft.com/office/drawing/2014/main" id="{763B02E8-CEA4-C8E8-3831-B4925AF22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335" r="10834"/>
          <a:stretch/>
        </p:blipFill>
        <p:spPr bwMode="auto">
          <a:xfrm>
            <a:off x="7764755" y="4864832"/>
            <a:ext cx="575728" cy="7397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FFD8F48-366C-DF6F-622E-0E4ECED928DB}"/>
              </a:ext>
            </a:extLst>
          </p:cNvPr>
          <p:cNvPicPr>
            <a:picLocks noChangeAspect="1"/>
          </p:cNvPicPr>
          <p:nvPr/>
        </p:nvPicPr>
        <p:blipFill rotWithShape="1">
          <a:blip r:embed="rId10"/>
          <a:srcRect r="4305"/>
          <a:stretch/>
        </p:blipFill>
        <p:spPr>
          <a:xfrm>
            <a:off x="7716686" y="6000460"/>
            <a:ext cx="743931" cy="407816"/>
          </a:xfrm>
          <a:prstGeom prst="rect">
            <a:avLst/>
          </a:prstGeom>
        </p:spPr>
      </p:pic>
      <p:cxnSp>
        <p:nvCxnSpPr>
          <p:cNvPr id="22" name="Conector: Curvo 21">
            <a:extLst>
              <a:ext uri="{FF2B5EF4-FFF2-40B4-BE49-F238E27FC236}">
                <a16:creationId xmlns:a16="http://schemas.microsoft.com/office/drawing/2014/main" id="{622597A9-E455-825F-8338-9FEA45B96EA0}"/>
              </a:ext>
            </a:extLst>
          </p:cNvPr>
          <p:cNvCxnSpPr>
            <a:cxnSpLocks/>
            <a:endCxn id="12" idx="0"/>
          </p:cNvCxnSpPr>
          <p:nvPr/>
        </p:nvCxnSpPr>
        <p:spPr>
          <a:xfrm rot="5400000">
            <a:off x="6476594" y="3796009"/>
            <a:ext cx="1023809" cy="8688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1196892-293E-13CC-B2C0-31BC497417A9}"/>
              </a:ext>
            </a:extLst>
          </p:cNvPr>
          <p:cNvGrpSpPr>
            <a:grpSpLocks noChangeAspect="1"/>
          </p:cNvGrpSpPr>
          <p:nvPr/>
        </p:nvGrpSpPr>
        <p:grpSpPr>
          <a:xfrm>
            <a:off x="10342326" y="4530820"/>
            <a:ext cx="1825595" cy="1980000"/>
            <a:chOff x="10457472" y="3908822"/>
            <a:chExt cx="1445769" cy="1568053"/>
          </a:xfrm>
        </p:grpSpPr>
        <p:pic>
          <p:nvPicPr>
            <p:cNvPr id="2056" name="Picture 8" descr="TensorFlow Lite: An Open Source Deep Learning Framework">
              <a:extLst>
                <a:ext uri="{FF2B5EF4-FFF2-40B4-BE49-F238E27FC236}">
                  <a16:creationId xmlns:a16="http://schemas.microsoft.com/office/drawing/2014/main" id="{135D9FCE-063C-514D-784B-3CC5AABBE8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37"/>
            <a:stretch/>
          </p:blipFill>
          <p:spPr bwMode="auto">
            <a:xfrm>
              <a:off x="10457472" y="3908822"/>
              <a:ext cx="1445769" cy="15680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EF3C9998-D0CC-C9D9-AE61-18D30CFD4005}"/>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4703" b="4769"/>
            <a:stretch/>
          </p:blipFill>
          <p:spPr>
            <a:xfrm>
              <a:off x="10664883" y="4648189"/>
              <a:ext cx="515970" cy="311955"/>
            </a:xfrm>
            <a:prstGeom prst="rect">
              <a:avLst/>
            </a:prstGeom>
          </p:spPr>
        </p:pic>
      </p:grpSp>
      <p:cxnSp>
        <p:nvCxnSpPr>
          <p:cNvPr id="27" name="Conector: Curvo 26">
            <a:extLst>
              <a:ext uri="{FF2B5EF4-FFF2-40B4-BE49-F238E27FC236}">
                <a16:creationId xmlns:a16="http://schemas.microsoft.com/office/drawing/2014/main" id="{EDA3FAFE-2B1A-E8A9-4B1F-9298414BD877}"/>
              </a:ext>
            </a:extLst>
          </p:cNvPr>
          <p:cNvCxnSpPr>
            <a:cxnSpLocks/>
          </p:cNvCxnSpPr>
          <p:nvPr/>
        </p:nvCxnSpPr>
        <p:spPr>
          <a:xfrm rot="16200000" flipH="1">
            <a:off x="10298358" y="3798647"/>
            <a:ext cx="675599" cy="5876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C842F193-AFFB-15D9-4E69-E29ED5B72B80}"/>
              </a:ext>
            </a:extLst>
          </p:cNvPr>
          <p:cNvSpPr txBox="1"/>
          <p:nvPr/>
        </p:nvSpPr>
        <p:spPr>
          <a:xfrm>
            <a:off x="523363" y="3762259"/>
            <a:ext cx="1803400" cy="307777"/>
          </a:xfrm>
          <a:prstGeom prst="rect">
            <a:avLst/>
          </a:prstGeom>
          <a:noFill/>
        </p:spPr>
        <p:txBody>
          <a:bodyPr wrap="square" rtlCol="0">
            <a:spAutoFit/>
          </a:bodyPr>
          <a:lstStyle/>
          <a:p>
            <a:pPr algn="ctr"/>
            <a:r>
              <a:rPr lang="pt-BR" sz="1400" dirty="0"/>
              <a:t>Treino com TF</a:t>
            </a:r>
          </a:p>
        </p:txBody>
      </p:sp>
      <p:sp>
        <p:nvSpPr>
          <p:cNvPr id="35" name="CaixaDeTexto 34">
            <a:extLst>
              <a:ext uri="{FF2B5EF4-FFF2-40B4-BE49-F238E27FC236}">
                <a16:creationId xmlns:a16="http://schemas.microsoft.com/office/drawing/2014/main" id="{ABEB2C6C-1891-F84E-8818-6EE1D7610BC7}"/>
              </a:ext>
            </a:extLst>
          </p:cNvPr>
          <p:cNvSpPr txBox="1"/>
          <p:nvPr/>
        </p:nvSpPr>
        <p:spPr>
          <a:xfrm>
            <a:off x="2702866" y="3737768"/>
            <a:ext cx="1638310" cy="523220"/>
          </a:xfrm>
          <a:prstGeom prst="rect">
            <a:avLst/>
          </a:prstGeom>
          <a:noFill/>
        </p:spPr>
        <p:txBody>
          <a:bodyPr wrap="square" rtlCol="0">
            <a:spAutoFit/>
          </a:bodyPr>
          <a:lstStyle/>
          <a:p>
            <a:pPr algn="ctr"/>
            <a:r>
              <a:rPr lang="pt-BR" sz="1400" dirty="0"/>
              <a:t>Converter para TF Lite</a:t>
            </a:r>
          </a:p>
        </p:txBody>
      </p:sp>
      <p:sp>
        <p:nvSpPr>
          <p:cNvPr id="36" name="CaixaDeTexto 35">
            <a:extLst>
              <a:ext uri="{FF2B5EF4-FFF2-40B4-BE49-F238E27FC236}">
                <a16:creationId xmlns:a16="http://schemas.microsoft.com/office/drawing/2014/main" id="{949494B7-AC26-0C6F-D9D0-AD32571C1339}"/>
              </a:ext>
            </a:extLst>
          </p:cNvPr>
          <p:cNvSpPr txBox="1"/>
          <p:nvPr/>
        </p:nvSpPr>
        <p:spPr>
          <a:xfrm>
            <a:off x="4717279" y="3731556"/>
            <a:ext cx="2014414" cy="523220"/>
          </a:xfrm>
          <a:prstGeom prst="rect">
            <a:avLst/>
          </a:prstGeom>
          <a:noFill/>
        </p:spPr>
        <p:txBody>
          <a:bodyPr wrap="square" rtlCol="0">
            <a:spAutoFit/>
          </a:bodyPr>
          <a:lstStyle/>
          <a:p>
            <a:pPr algn="ctr"/>
            <a:r>
              <a:rPr lang="pt-BR" sz="1400" dirty="0"/>
              <a:t>Quantização, </a:t>
            </a:r>
            <a:r>
              <a:rPr lang="pt-BR" sz="1400" dirty="0" err="1"/>
              <a:t>pruning</a:t>
            </a:r>
            <a:r>
              <a:rPr lang="pt-BR" sz="1400" dirty="0"/>
              <a:t>, etc.</a:t>
            </a:r>
          </a:p>
        </p:txBody>
      </p:sp>
      <p:sp>
        <p:nvSpPr>
          <p:cNvPr id="37" name="CaixaDeTexto 36">
            <a:extLst>
              <a:ext uri="{FF2B5EF4-FFF2-40B4-BE49-F238E27FC236}">
                <a16:creationId xmlns:a16="http://schemas.microsoft.com/office/drawing/2014/main" id="{E0728FED-EF86-78AD-D49C-838FA6BDA174}"/>
              </a:ext>
            </a:extLst>
          </p:cNvPr>
          <p:cNvSpPr txBox="1"/>
          <p:nvPr/>
        </p:nvSpPr>
        <p:spPr>
          <a:xfrm>
            <a:off x="7364035" y="3700704"/>
            <a:ext cx="2014415" cy="738664"/>
          </a:xfrm>
          <a:prstGeom prst="rect">
            <a:avLst/>
          </a:prstGeom>
          <a:noFill/>
        </p:spPr>
        <p:txBody>
          <a:bodyPr wrap="square" rtlCol="0">
            <a:spAutoFit/>
          </a:bodyPr>
          <a:lstStyle/>
          <a:p>
            <a:pPr algn="ctr"/>
            <a:r>
              <a:rPr lang="pt-BR" sz="1400" dirty="0"/>
              <a:t>No caso do TF Lite Micro, converte o modelo em uma </a:t>
            </a:r>
            <a:r>
              <a:rPr lang="pt-BR" sz="1400" i="1" dirty="0" err="1"/>
              <a:t>array</a:t>
            </a:r>
            <a:r>
              <a:rPr lang="pt-BR" sz="1400" dirty="0"/>
              <a:t> de bytes.</a:t>
            </a:r>
          </a:p>
        </p:txBody>
      </p:sp>
    </p:spTree>
    <p:extLst>
      <p:ext uri="{BB962C8B-B14F-4D97-AF65-F5344CB8AC3E}">
        <p14:creationId xmlns:p14="http://schemas.microsoft.com/office/powerpoint/2010/main" val="3548647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44273" y="1825624"/>
            <a:ext cx="6482627" cy="5032376"/>
          </a:xfrm>
        </p:spPr>
        <p:txBody>
          <a:bodyPr>
            <a:normAutofit/>
          </a:bodyPr>
          <a:lstStyle/>
          <a:p>
            <a:r>
              <a:rPr lang="pt-BR" dirty="0"/>
              <a:t>Outra forma para habilitar o uso de ML em dispositivos embarcados é através de hardwares otimizados para a execução eficiente dos modelos.</a:t>
            </a:r>
          </a:p>
          <a:p>
            <a:r>
              <a:rPr lang="pt-BR" dirty="0"/>
              <a:t>Algumas empresas têm lançados </a:t>
            </a:r>
            <a:r>
              <a:rPr lang="pt-BR" i="1" dirty="0"/>
              <a:t>Systems-</a:t>
            </a:r>
            <a:r>
              <a:rPr lang="pt-BR" i="1" dirty="0" err="1"/>
              <a:t>on</a:t>
            </a:r>
            <a:r>
              <a:rPr lang="pt-BR" i="1" dirty="0"/>
              <a:t>-a-Chip</a:t>
            </a:r>
            <a:r>
              <a:rPr lang="pt-BR" dirty="0"/>
              <a:t> (</a:t>
            </a:r>
            <a:r>
              <a:rPr lang="pt-BR" dirty="0" err="1"/>
              <a:t>SoCs</a:t>
            </a:r>
            <a:r>
              <a:rPr lang="pt-BR" dirty="0"/>
              <a:t>) e microcontroladores equipados com aceleradores de ML, também chamados de </a:t>
            </a:r>
            <a:r>
              <a:rPr lang="pt-BR" b="0" i="1" dirty="0">
                <a:effectLst/>
              </a:rPr>
              <a:t>neural </a:t>
            </a:r>
            <a:r>
              <a:rPr lang="pt-BR" b="0" i="1" dirty="0" err="1">
                <a:effectLst/>
              </a:rPr>
              <a:t>processing</a:t>
            </a:r>
            <a:r>
              <a:rPr lang="pt-BR" b="0" i="1" dirty="0">
                <a:effectLst/>
              </a:rPr>
              <a:t> </a:t>
            </a:r>
            <a:r>
              <a:rPr lang="pt-BR" b="0" i="1" dirty="0" err="1">
                <a:effectLst/>
              </a:rPr>
              <a:t>units</a:t>
            </a:r>
            <a:r>
              <a:rPr lang="pt-BR" b="0" i="0" dirty="0">
                <a:effectLst/>
              </a:rPr>
              <a:t> (</a:t>
            </a:r>
            <a:r>
              <a:rPr lang="pt-BR" b="0" i="0" dirty="0" err="1">
                <a:effectLst/>
              </a:rPr>
              <a:t>NPUs</a:t>
            </a:r>
            <a:r>
              <a:rPr lang="pt-BR" b="0" i="0" dirty="0">
                <a:effectLst/>
              </a:rPr>
              <a:t>) ou </a:t>
            </a:r>
            <a:r>
              <a:rPr lang="pt-BR" b="0" i="1" dirty="0">
                <a:effectLst/>
              </a:rPr>
              <a:t>neural </a:t>
            </a:r>
            <a:r>
              <a:rPr lang="pt-BR" b="0" i="1" dirty="0" err="1">
                <a:effectLst/>
              </a:rPr>
              <a:t>engines</a:t>
            </a:r>
            <a:r>
              <a:rPr lang="pt-BR" b="0" i="0" dirty="0">
                <a:effectLst/>
              </a:rPr>
              <a:t> (</a:t>
            </a:r>
            <a:r>
              <a:rPr lang="pt-BR" b="0" i="0" dirty="0" err="1">
                <a:effectLst/>
              </a:rPr>
              <a:t>NEs</a:t>
            </a:r>
            <a:r>
              <a:rPr lang="pt-BR" b="0" i="0" dirty="0">
                <a:effectLst/>
              </a:rPr>
              <a:t>).</a:t>
            </a:r>
          </a:p>
          <a:p>
            <a:r>
              <a:rPr lang="pt-BR" dirty="0"/>
              <a:t>São hardwares altamente especializados e projetados para acelerar aplicações de ML.</a:t>
            </a:r>
          </a:p>
        </p:txBody>
      </p:sp>
      <p:grpSp>
        <p:nvGrpSpPr>
          <p:cNvPr id="10" name="Agrupar 9">
            <a:extLst>
              <a:ext uri="{FF2B5EF4-FFF2-40B4-BE49-F238E27FC236}">
                <a16:creationId xmlns:a16="http://schemas.microsoft.com/office/drawing/2014/main" id="{B4E2DA4F-A1AA-B6B0-7B18-65FC6FCECF44}"/>
              </a:ext>
            </a:extLst>
          </p:cNvPr>
          <p:cNvGrpSpPr/>
          <p:nvPr/>
        </p:nvGrpSpPr>
        <p:grpSpPr>
          <a:xfrm>
            <a:off x="1229055" y="1955873"/>
            <a:ext cx="2670312" cy="3409604"/>
            <a:chOff x="848055" y="2146373"/>
            <a:chExt cx="2670312" cy="3409604"/>
          </a:xfrm>
        </p:grpSpPr>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4020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B11F61C0-3B3E-2BFF-CCA2-CE3B6EEDF612}"/>
              </a:ext>
            </a:extLst>
          </p:cNvPr>
          <p:cNvSpPr>
            <a:spLocks noGrp="1"/>
          </p:cNvSpPr>
          <p:nvPr>
            <p:ph idx="1"/>
          </p:nvPr>
        </p:nvSpPr>
        <p:spPr>
          <a:xfrm>
            <a:off x="7398177" y="1825625"/>
            <a:ext cx="4631772" cy="4945565"/>
          </a:xfrm>
        </p:spPr>
        <p:txBody>
          <a:bodyPr>
            <a:normAutofit lnSpcReduction="10000"/>
          </a:bodyPr>
          <a:lstStyle/>
          <a:p>
            <a:r>
              <a:rPr lang="pt-BR" b="0" i="0" dirty="0">
                <a:effectLst/>
              </a:rPr>
              <a:t>Em geral, por serem muito especializadas, as </a:t>
            </a:r>
            <a:r>
              <a:rPr lang="pt-BR" b="0" i="0" dirty="0" err="1">
                <a:effectLst/>
              </a:rPr>
              <a:t>NPUs</a:t>
            </a:r>
            <a:r>
              <a:rPr lang="pt-BR" b="0" i="0" dirty="0">
                <a:effectLst/>
              </a:rPr>
              <a:t> oferecem uma execução muito mais rápida do que os CPUs e </a:t>
            </a:r>
            <a:r>
              <a:rPr lang="pt-BR" b="0" i="0" dirty="0" err="1">
                <a:effectLst/>
              </a:rPr>
              <a:t>GPUs</a:t>
            </a:r>
            <a:r>
              <a:rPr lang="pt-BR" b="0" i="0" dirty="0">
                <a:effectLst/>
              </a:rPr>
              <a:t> para tarefas de ML específicas.</a:t>
            </a:r>
          </a:p>
          <a:p>
            <a:r>
              <a:rPr lang="pt-BR" b="0" i="0" dirty="0" err="1">
                <a:effectLst/>
              </a:rPr>
              <a:t>NPUs</a:t>
            </a:r>
            <a:r>
              <a:rPr lang="pt-BR" b="0" i="0" dirty="0">
                <a:effectLst/>
              </a:rPr>
              <a:t> realizam operações paralelas de multiplicação-acumulação (MAC) e suportam compactação e descompactação de pesos, ajudando a minimizar o uso da memória do sistema.</a:t>
            </a:r>
          </a:p>
        </p:txBody>
      </p:sp>
      <p:pic>
        <p:nvPicPr>
          <p:cNvPr id="4" name="Picture 2">
            <a:extLst>
              <a:ext uri="{FF2B5EF4-FFF2-40B4-BE49-F238E27FC236}">
                <a16:creationId xmlns:a16="http://schemas.microsoft.com/office/drawing/2014/main" id="{14F5A5FD-EFC4-A796-C1CF-AEB0ACE3F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68" t="10124" r="7101" b="8095"/>
          <a:stretch/>
        </p:blipFill>
        <p:spPr bwMode="auto">
          <a:xfrm>
            <a:off x="2710356" y="1860045"/>
            <a:ext cx="2050065" cy="207714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123A94C-94D3-1775-11B8-2736725EB465}"/>
              </a:ext>
            </a:extLst>
          </p:cNvPr>
          <p:cNvSpPr txBox="1"/>
          <p:nvPr/>
        </p:nvSpPr>
        <p:spPr>
          <a:xfrm>
            <a:off x="162051" y="6337244"/>
            <a:ext cx="2153839" cy="307777"/>
          </a:xfrm>
          <a:prstGeom prst="rect">
            <a:avLst/>
          </a:prstGeom>
          <a:noFill/>
        </p:spPr>
        <p:txBody>
          <a:bodyPr wrap="square" rtlCol="0">
            <a:spAutoFit/>
          </a:bodyPr>
          <a:lstStyle/>
          <a:p>
            <a:pPr algn="ctr"/>
            <a:r>
              <a:rPr lang="pt-BR" sz="1400" dirty="0" err="1"/>
              <a:t>Tesla’s</a:t>
            </a:r>
            <a:r>
              <a:rPr lang="pt-BR" sz="1400" dirty="0"/>
              <a:t> FSD</a:t>
            </a:r>
          </a:p>
        </p:txBody>
      </p:sp>
      <p:pic>
        <p:nvPicPr>
          <p:cNvPr id="9" name="Imagem 8">
            <a:extLst>
              <a:ext uri="{FF2B5EF4-FFF2-40B4-BE49-F238E27FC236}">
                <a16:creationId xmlns:a16="http://schemas.microsoft.com/office/drawing/2014/main" id="{F39FBEB8-B8AD-C5EC-0951-4B27C07A678E}"/>
              </a:ext>
            </a:extLst>
          </p:cNvPr>
          <p:cNvPicPr>
            <a:picLocks noChangeAspect="1"/>
          </p:cNvPicPr>
          <p:nvPr/>
        </p:nvPicPr>
        <p:blipFill>
          <a:blip r:embed="rId4"/>
          <a:stretch>
            <a:fillRect/>
          </a:stretch>
        </p:blipFill>
        <p:spPr>
          <a:xfrm>
            <a:off x="5105276" y="4618491"/>
            <a:ext cx="2239031" cy="1715455"/>
          </a:xfrm>
          <a:prstGeom prst="rect">
            <a:avLst/>
          </a:prstGeom>
        </p:spPr>
      </p:pic>
      <p:sp>
        <p:nvSpPr>
          <p:cNvPr id="10" name="CaixaDeTexto 9">
            <a:extLst>
              <a:ext uri="{FF2B5EF4-FFF2-40B4-BE49-F238E27FC236}">
                <a16:creationId xmlns:a16="http://schemas.microsoft.com/office/drawing/2014/main" id="{F137D02C-4968-A918-E606-635EA3332B2F}"/>
              </a:ext>
            </a:extLst>
          </p:cNvPr>
          <p:cNvSpPr txBox="1"/>
          <p:nvPr/>
        </p:nvSpPr>
        <p:spPr>
          <a:xfrm>
            <a:off x="5314132" y="6276048"/>
            <a:ext cx="2030176" cy="307777"/>
          </a:xfrm>
          <a:prstGeom prst="rect">
            <a:avLst/>
          </a:prstGeom>
          <a:noFill/>
        </p:spPr>
        <p:txBody>
          <a:bodyPr wrap="square" rtlCol="0">
            <a:spAutoFit/>
          </a:bodyPr>
          <a:lstStyle/>
          <a:p>
            <a:pPr algn="ctr"/>
            <a:r>
              <a:rPr lang="pt-BR" sz="1400" dirty="0" err="1"/>
              <a:t>NVIDIA’s</a:t>
            </a:r>
            <a:r>
              <a:rPr lang="pt-BR" sz="1400" dirty="0"/>
              <a:t> Xavier </a:t>
            </a:r>
            <a:r>
              <a:rPr lang="pt-BR" sz="1400" dirty="0" err="1"/>
              <a:t>SoC</a:t>
            </a:r>
            <a:endParaRPr lang="pt-BR" sz="1400" dirty="0"/>
          </a:p>
        </p:txBody>
      </p:sp>
      <p:sp>
        <p:nvSpPr>
          <p:cNvPr id="11" name="CaixaDeTexto 10">
            <a:extLst>
              <a:ext uri="{FF2B5EF4-FFF2-40B4-BE49-F238E27FC236}">
                <a16:creationId xmlns:a16="http://schemas.microsoft.com/office/drawing/2014/main" id="{BD17A40F-8594-B8F3-7ECA-F654FD099CF5}"/>
              </a:ext>
            </a:extLst>
          </p:cNvPr>
          <p:cNvSpPr txBox="1"/>
          <p:nvPr/>
        </p:nvSpPr>
        <p:spPr>
          <a:xfrm>
            <a:off x="3074511" y="3914521"/>
            <a:ext cx="1361954" cy="307777"/>
          </a:xfrm>
          <a:prstGeom prst="rect">
            <a:avLst/>
          </a:prstGeom>
          <a:noFill/>
        </p:spPr>
        <p:txBody>
          <a:bodyPr wrap="square" rtlCol="0">
            <a:spAutoFit/>
          </a:bodyPr>
          <a:lstStyle/>
          <a:p>
            <a:pPr algn="ctr"/>
            <a:r>
              <a:rPr lang="pt-BR" sz="1400" dirty="0" err="1"/>
              <a:t>Apple’s</a:t>
            </a:r>
            <a:r>
              <a:rPr lang="pt-BR" sz="1400" dirty="0"/>
              <a:t> M1</a:t>
            </a:r>
          </a:p>
        </p:txBody>
      </p:sp>
      <p:pic>
        <p:nvPicPr>
          <p:cNvPr id="5122" name="Picture 2" descr="Die Layout of Apple A13">
            <a:extLst>
              <a:ext uri="{FF2B5EF4-FFF2-40B4-BE49-F238E27FC236}">
                <a16:creationId xmlns:a16="http://schemas.microsoft.com/office/drawing/2014/main" id="{61498782-1BF4-594D-1F95-459CE15157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31"/>
          <a:stretch/>
        </p:blipFill>
        <p:spPr bwMode="auto">
          <a:xfrm>
            <a:off x="2906210" y="4537073"/>
            <a:ext cx="2050065" cy="176478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F301750-B4DB-503C-8BD0-C5B9E3AC13D5}"/>
              </a:ext>
            </a:extLst>
          </p:cNvPr>
          <p:cNvSpPr txBox="1"/>
          <p:nvPr/>
        </p:nvSpPr>
        <p:spPr>
          <a:xfrm>
            <a:off x="2757210" y="6288601"/>
            <a:ext cx="2050064" cy="307777"/>
          </a:xfrm>
          <a:prstGeom prst="rect">
            <a:avLst/>
          </a:prstGeom>
          <a:noFill/>
        </p:spPr>
        <p:txBody>
          <a:bodyPr wrap="square" rtlCol="0">
            <a:spAutoFit/>
          </a:bodyPr>
          <a:lstStyle/>
          <a:p>
            <a:pPr algn="ctr"/>
            <a:r>
              <a:rPr lang="pt-BR" sz="1400" dirty="0" err="1"/>
              <a:t>Apple’s</a:t>
            </a:r>
            <a:r>
              <a:rPr lang="pt-BR" sz="1400" dirty="0"/>
              <a:t> A13</a:t>
            </a:r>
          </a:p>
        </p:txBody>
      </p:sp>
      <p:pic>
        <p:nvPicPr>
          <p:cNvPr id="5124" name="Picture 4" descr="Ethos-U65">
            <a:extLst>
              <a:ext uri="{FF2B5EF4-FFF2-40B4-BE49-F238E27FC236}">
                <a16:creationId xmlns:a16="http://schemas.microsoft.com/office/drawing/2014/main" id="{55290A4E-BB4F-FE7D-2F26-669F08D38A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230"/>
          <a:stretch/>
        </p:blipFill>
        <p:spPr bwMode="auto">
          <a:xfrm>
            <a:off x="5171312" y="1867486"/>
            <a:ext cx="2070982" cy="2069707"/>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7EC771ED-875D-87A1-F604-C0D4204D1895}"/>
              </a:ext>
            </a:extLst>
          </p:cNvPr>
          <p:cNvSpPr txBox="1"/>
          <p:nvPr/>
        </p:nvSpPr>
        <p:spPr>
          <a:xfrm>
            <a:off x="4916304" y="3961661"/>
            <a:ext cx="2481873" cy="307777"/>
          </a:xfrm>
          <a:prstGeom prst="rect">
            <a:avLst/>
          </a:prstGeom>
          <a:noFill/>
        </p:spPr>
        <p:txBody>
          <a:bodyPr wrap="square" rtlCol="0">
            <a:spAutoFit/>
          </a:bodyPr>
          <a:lstStyle/>
          <a:p>
            <a:pPr algn="ctr"/>
            <a:r>
              <a:rPr lang="pt-BR" sz="1400" dirty="0" err="1"/>
              <a:t>ARM’s</a:t>
            </a:r>
            <a:r>
              <a:rPr lang="pt-BR" sz="1400" dirty="0"/>
              <a:t> Cortex-M55 e Ethos-U55</a:t>
            </a:r>
          </a:p>
        </p:txBody>
      </p:sp>
      <p:pic>
        <p:nvPicPr>
          <p:cNvPr id="1026" name="Picture 2">
            <a:extLst>
              <a:ext uri="{FF2B5EF4-FFF2-40B4-BE49-F238E27FC236}">
                <a16:creationId xmlns:a16="http://schemas.microsoft.com/office/drawing/2014/main" id="{26F48F36-C6B8-F537-C43B-68205D646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5" y="4618491"/>
            <a:ext cx="2666321" cy="1677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C9CEBC-D34B-A856-3E45-6366C124C1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252" r="16425"/>
          <a:stretch/>
        </p:blipFill>
        <p:spPr bwMode="auto">
          <a:xfrm>
            <a:off x="198319" y="1867486"/>
            <a:ext cx="2090106" cy="206970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86499B4-D403-83AF-D3DE-83055DDE3A4D}"/>
              </a:ext>
            </a:extLst>
          </p:cNvPr>
          <p:cNvSpPr txBox="1"/>
          <p:nvPr/>
        </p:nvSpPr>
        <p:spPr>
          <a:xfrm>
            <a:off x="312706" y="3978331"/>
            <a:ext cx="1779022" cy="307777"/>
          </a:xfrm>
          <a:prstGeom prst="rect">
            <a:avLst/>
          </a:prstGeom>
          <a:noFill/>
        </p:spPr>
        <p:txBody>
          <a:bodyPr wrap="square" rtlCol="0">
            <a:spAutoFit/>
          </a:bodyPr>
          <a:lstStyle/>
          <a:p>
            <a:pPr algn="ctr"/>
            <a:r>
              <a:rPr lang="pt-BR" sz="1400" dirty="0" err="1"/>
              <a:t>Huawei’s</a:t>
            </a:r>
            <a:r>
              <a:rPr lang="pt-BR" sz="1400" dirty="0"/>
              <a:t> Kirin 970</a:t>
            </a:r>
          </a:p>
        </p:txBody>
      </p:sp>
    </p:spTree>
    <p:extLst>
      <p:ext uri="{BB962C8B-B14F-4D97-AF65-F5344CB8AC3E}">
        <p14:creationId xmlns:p14="http://schemas.microsoft.com/office/powerpoint/2010/main" val="368326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a:t>
            </a:r>
            <a:r>
              <a:rPr lang="pt-BR" b="1" i="1" dirty="0">
                <a:solidFill>
                  <a:srgbClr val="00B050"/>
                </a:solidFill>
              </a:rPr>
              <a:t>células</a:t>
            </a:r>
            <a:r>
              <a:rPr lang="pt-BR" dirty="0"/>
              <a:t> que possuem </a:t>
            </a:r>
            <a:r>
              <a:rPr lang="pt-BR" b="1" i="1" dirty="0"/>
              <a:t>mecanismos eletroquímicos </a:t>
            </a:r>
            <a:r>
              <a:rPr lang="pt-BR" b="0" i="0" dirty="0">
                <a:effectLst/>
              </a:rPr>
              <a:t>para realizar a </a:t>
            </a:r>
            <a:r>
              <a:rPr lang="pt-BR" b="1" i="1" dirty="0">
                <a:solidFill>
                  <a:srgbClr val="00B050"/>
                </a:solidFill>
                <a:effectLst/>
              </a:rPr>
              <a:t>transmissão de sinais elétricos </a:t>
            </a:r>
            <a:r>
              <a:rPr lang="pt-BR" b="0" i="0" dirty="0">
                <a:effectLst/>
              </a:rPr>
              <a:t>(i.e., informações) </a:t>
            </a:r>
            <a:r>
              <a:rPr lang="pt-BR" b="1" i="1" dirty="0">
                <a:solidFill>
                  <a:srgbClr val="00B050"/>
                </a:solidFill>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solidFill>
                  <a:srgbClr val="00B050"/>
                </a:solidFill>
              </a:rPr>
              <a:t>soma</a:t>
            </a:r>
            <a:r>
              <a:rPr lang="pt-BR" dirty="0"/>
              <a:t>.</a:t>
            </a:r>
          </a:p>
          <a:p>
            <a:r>
              <a:rPr lang="pt-BR" dirty="0"/>
              <a:t>Os </a:t>
            </a:r>
            <a:r>
              <a:rPr lang="pt-BR" b="1" i="1" dirty="0"/>
              <a:t>dendritos</a:t>
            </a:r>
            <a:r>
              <a:rPr lang="pt-BR" dirty="0"/>
              <a:t> </a:t>
            </a:r>
            <a:r>
              <a:rPr lang="pt-BR" b="1" i="1" dirty="0"/>
              <a:t>recebem</a:t>
            </a:r>
            <a:r>
              <a:rPr lang="pt-BR" dirty="0"/>
              <a:t> </a:t>
            </a:r>
            <a:r>
              <a:rPr lang="pt-BR" b="1" i="1" dirty="0"/>
              <a:t>estímulos </a:t>
            </a:r>
            <a:r>
              <a:rPr lang="pt-BR" dirty="0"/>
              <a:t>vindos</a:t>
            </a:r>
            <a:r>
              <a:rPr lang="pt-BR" b="1" i="1" dirty="0"/>
              <a:t> de outros neurônios </a:t>
            </a:r>
            <a:r>
              <a:rPr lang="pt-BR" dirty="0"/>
              <a:t>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a:xfrm>
            <a:off x="5370653" y="1825625"/>
            <a:ext cx="6604497" cy="4351338"/>
          </a:xfrm>
        </p:spPr>
        <p:txBody>
          <a:bodyPr>
            <a:normAutofit/>
          </a:bodyPr>
          <a:lstStyle/>
          <a:p>
            <a:r>
              <a:rPr lang="pt-BR" dirty="0"/>
              <a:t>Esses </a:t>
            </a:r>
            <a:r>
              <a:rPr lang="pt-BR" dirty="0" err="1"/>
              <a:t>HWs</a:t>
            </a:r>
            <a:r>
              <a:rPr lang="pt-BR" dirty="0"/>
              <a:t> especializados habilitam aplicações mais complexas como detecção de objetos e reconhecimento de fala </a:t>
            </a:r>
            <a:r>
              <a:rPr lang="pt-BR" b="0" i="0" dirty="0">
                <a:effectLst/>
              </a:rPr>
              <a:t>em tempo real.</a:t>
            </a:r>
            <a:endParaRPr lang="pt-BR" dirty="0"/>
          </a:p>
          <a:p>
            <a:r>
              <a:rPr lang="pt-BR" dirty="0"/>
              <a:t>A figura ao lado mostra que a NPU no Kirin 970 da Huawei faz com que ele supere de longe o iPhone 7 plus na tarefa de reconhecimento de </a:t>
            </a:r>
            <a:r>
              <a:rPr lang="pt-BR" dirty="0" err="1"/>
              <a:t>images</a:t>
            </a:r>
            <a:r>
              <a:rPr lang="pt-BR" dirty="0"/>
              <a:t>..</a:t>
            </a:r>
          </a:p>
        </p:txBody>
      </p:sp>
      <p:sp>
        <p:nvSpPr>
          <p:cNvPr id="8" name="CaixaDeTexto 7">
            <a:extLst>
              <a:ext uri="{FF2B5EF4-FFF2-40B4-BE49-F238E27FC236}">
                <a16:creationId xmlns:a16="http://schemas.microsoft.com/office/drawing/2014/main" id="{BE5D1D90-ECF0-6CA2-B9DE-B3F07DA8EFFE}"/>
              </a:ext>
            </a:extLst>
          </p:cNvPr>
          <p:cNvSpPr txBox="1"/>
          <p:nvPr/>
        </p:nvSpPr>
        <p:spPr>
          <a:xfrm>
            <a:off x="1930" y="6581001"/>
            <a:ext cx="6094070" cy="276999"/>
          </a:xfrm>
          <a:prstGeom prst="rect">
            <a:avLst/>
          </a:prstGeom>
          <a:noFill/>
        </p:spPr>
        <p:txBody>
          <a:bodyPr wrap="square">
            <a:spAutoFit/>
          </a:bodyPr>
          <a:lstStyle/>
          <a:p>
            <a:r>
              <a:rPr lang="pt-BR" sz="1200" dirty="0"/>
              <a:t>https://thetechrevolutionist.com/2017/09/huaweis-neural-processing-unit-npu-and.html</a:t>
            </a:r>
          </a:p>
        </p:txBody>
      </p:sp>
      <p:pic>
        <p:nvPicPr>
          <p:cNvPr id="2050" name="Picture 2">
            <a:extLst>
              <a:ext uri="{FF2B5EF4-FFF2-40B4-BE49-F238E27FC236}">
                <a16:creationId xmlns:a16="http://schemas.microsoft.com/office/drawing/2014/main" id="{DC418576-3601-929D-71BD-332BA44FA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0" y="2372811"/>
            <a:ext cx="5028511" cy="33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52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 “</a:t>
            </a:r>
            <a:r>
              <a:rPr lang="en-US" b="1" i="1" dirty="0"/>
              <a:t>TP557 - </a:t>
            </a:r>
            <a:r>
              <a:rPr lang="en-US" b="1" i="1" dirty="0" err="1"/>
              <a:t>Desafios</a:t>
            </a:r>
            <a:r>
              <a:rPr lang="en-US" b="1" i="1" dirty="0"/>
              <a:t> do </a:t>
            </a:r>
            <a:r>
              <a:rPr lang="en-US" b="1" i="1" dirty="0" err="1"/>
              <a:t>TinyML</a:t>
            </a:r>
            <a:r>
              <a:rPr lang="en-US" b="1" i="1" dirty="0"/>
              <a:t> - Machine Learning</a:t>
            </a:r>
            <a:r>
              <a:rPr lang="en-US" dirty="0"/>
              <a:t>”</a:t>
            </a:r>
            <a:endParaRPr lang="pt-BR" dirty="0"/>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65" name="Agrupar 64">
            <a:extLst>
              <a:ext uri="{FF2B5EF4-FFF2-40B4-BE49-F238E27FC236}">
                <a16:creationId xmlns:a16="http://schemas.microsoft.com/office/drawing/2014/main" id="{9D88FF90-653C-E63E-539B-2CEB56DE63C2}"/>
              </a:ext>
            </a:extLst>
          </p:cNvPr>
          <p:cNvGrpSpPr/>
          <p:nvPr/>
        </p:nvGrpSpPr>
        <p:grpSpPr>
          <a:xfrm>
            <a:off x="378303" y="2831583"/>
            <a:ext cx="4985401" cy="3866736"/>
            <a:chOff x="-85458" y="2640445"/>
            <a:chExt cx="4985401" cy="3866736"/>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85458" y="5035240"/>
                  <a:ext cx="4985401"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𝑓</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𝑔</m:t>
                        </m:r>
                        <m:r>
                          <a:rPr lang="pt-BR" sz="2400" b="1" i="1" smtClean="0">
                            <a:latin typeface="Cambria Math" panose="02040503050406030204" pitchFamily="18" charset="0"/>
                            <a:ea typeface="Cambria Math" panose="02040503050406030204" pitchFamily="18" charset="0"/>
                          </a:rPr>
                          <m:t>(</m:t>
                        </m:r>
                        <m:r>
                          <a:rPr lang="pt-BR" sz="2400" b="1" i="1" smtClean="0">
                            <a:latin typeface="Cambria Math" panose="02040503050406030204" pitchFamily="18" charset="0"/>
                            <a:ea typeface="Cambria Math" panose="02040503050406030204" pitchFamily="18" charset="0"/>
                          </a:rPr>
                          <m:t>𝒙</m:t>
                        </m:r>
                        <m:r>
                          <a:rPr lang="pt-BR" sz="2400" b="1"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85458" y="5035240"/>
                  <a:ext cx="4985401" cy="1471941"/>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846274" y="3234861"/>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638612" y="3899037"/>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888449" y="4107374"/>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225860" y="3752847"/>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225860" y="3752847"/>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endCxn id="114" idx="1"/>
            </p:cNvCxnSpPr>
            <p:nvPr/>
          </p:nvCxnSpPr>
          <p:spPr>
            <a:xfrm>
              <a:off x="2594934" y="3825283"/>
              <a:ext cx="558191" cy="27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389931" y="2869086"/>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389931" y="2869086"/>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395296" y="4276699"/>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395296" y="4276699"/>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08971" y="3539166"/>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274487" y="322899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274487" y="3228995"/>
                  <a:ext cx="556691" cy="461665"/>
                </a:xfrm>
                <a:prstGeom prst="rect">
                  <a:avLst/>
                </a:prstGeom>
                <a:blipFill>
                  <a:blip r:embed="rId20"/>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4194658" y="3613714"/>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4194658" y="3613714"/>
                  <a:ext cx="287675" cy="369332"/>
                </a:xfrm>
                <a:prstGeom prst="rect">
                  <a:avLst/>
                </a:prstGeom>
                <a:blipFill>
                  <a:blip r:embed="rId21"/>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1148940" y="3062011"/>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1148940" y="3062011"/>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862865" y="3281014"/>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862865" y="3281014"/>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820551" y="3623709"/>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820551" y="3623709"/>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504" y="4071589"/>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504" y="4071589"/>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887676" y="3943961"/>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887676" y="3943961"/>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2097157" y="2980086"/>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2039578" y="2937433"/>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2039578" y="2937433"/>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1914254" y="2640445"/>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1914254" y="2640445"/>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1611157" y="3342036"/>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extBox 19">
              <a:extLst>
                <a:ext uri="{FF2B5EF4-FFF2-40B4-BE49-F238E27FC236}">
                  <a16:creationId xmlns:a16="http://schemas.microsoft.com/office/drawing/2014/main" id="{73256C6B-B21E-739A-B04A-D1CC31C6B6FD}"/>
                </a:ext>
              </a:extLst>
            </p:cNvPr>
            <p:cNvSpPr txBox="1"/>
            <p:nvPr/>
          </p:nvSpPr>
          <p:spPr>
            <a:xfrm>
              <a:off x="2180396" y="3437072"/>
              <a:ext cx="128860" cy="400110"/>
            </a:xfrm>
            <a:prstGeom prst="rect">
              <a:avLst/>
            </a:prstGeom>
            <a:noFill/>
          </p:spPr>
          <p:txBody>
            <a:bodyPr wrap="square" rtlCol="0">
              <a:spAutoFit/>
            </a:bodyPr>
            <a:lstStyle/>
            <a:p>
              <a:pPr algn="ctr"/>
              <a:endParaRPr lang="pt-BR" sz="2000" dirty="0"/>
            </a:p>
          </p:txBody>
        </p:sp>
        <p:sp>
          <p:nvSpPr>
            <p:cNvPr id="114" name="Retângulo 113">
              <a:extLst>
                <a:ext uri="{FF2B5EF4-FFF2-40B4-BE49-F238E27FC236}">
                  <a16:creationId xmlns:a16="http://schemas.microsoft.com/office/drawing/2014/main" id="{37A41105-504C-3D4A-A764-D0782A66B8D1}"/>
                </a:ext>
              </a:extLst>
            </p:cNvPr>
            <p:cNvSpPr/>
            <p:nvPr/>
          </p:nvSpPr>
          <p:spPr>
            <a:xfrm>
              <a:off x="3153125" y="3595573"/>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3189445" y="3627980"/>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3189445" y="3627980"/>
                  <a:ext cx="667500" cy="400110"/>
                </a:xfrm>
                <a:prstGeom prst="rect">
                  <a:avLst/>
                </a:prstGeom>
                <a:blipFill>
                  <a:blip r:embed="rId29"/>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3835889" y="3825283"/>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2123970" y="2801172"/>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E56FFC77-E48D-6488-5425-33852EDD5CBC}"/>
                    </a:ext>
                  </a:extLst>
                </p:cNvPr>
                <p:cNvSpPr txBox="1"/>
                <p:nvPr/>
              </p:nvSpPr>
              <p:spPr>
                <a:xfrm>
                  <a:off x="1721243" y="3500559"/>
                  <a:ext cx="1004333" cy="76309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1800" i="1" smtClean="0">
                                <a:latin typeface="Cambria Math" panose="02040503050406030204" pitchFamily="18" charset="0"/>
                              </a:rPr>
                            </m:ctrlPr>
                          </m:naryPr>
                          <m:sub/>
                          <m:sup/>
                          <m:e/>
                        </m:nary>
                      </m:oMath>
                    </m:oMathPara>
                  </a14:m>
                  <a:endParaRPr lang="pt-BR" sz="1800" dirty="0"/>
                </a:p>
              </p:txBody>
            </p:sp>
          </mc:Choice>
          <mc:Fallback xmlns="">
            <p:sp>
              <p:nvSpPr>
                <p:cNvPr id="54" name="CaixaDeTexto 53">
                  <a:extLst>
                    <a:ext uri="{FF2B5EF4-FFF2-40B4-BE49-F238E27FC236}">
                      <a16:creationId xmlns:a16="http://schemas.microsoft.com/office/drawing/2014/main" id="{E56FFC77-E48D-6488-5425-33852EDD5CBC}"/>
                    </a:ext>
                  </a:extLst>
                </p:cNvPr>
                <p:cNvSpPr txBox="1">
                  <a:spLocks noRot="1" noChangeAspect="1" noMove="1" noResize="1" noEditPoints="1" noAdjustHandles="1" noChangeArrowheads="1" noChangeShapeType="1" noTextEdit="1"/>
                </p:cNvSpPr>
                <p:nvPr/>
              </p:nvSpPr>
              <p:spPr>
                <a:xfrm>
                  <a:off x="1721243" y="3500559"/>
                  <a:ext cx="1004333" cy="763094"/>
                </a:xfrm>
                <a:prstGeom prst="rect">
                  <a:avLst/>
                </a:prstGeom>
                <a:blipFill>
                  <a:blip r:embed="rId3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557E75B6-7255-84CB-6EA3-4B9CAB7DB50C}"/>
                    </a:ext>
                  </a:extLst>
                </p:cNvPr>
                <p:cNvSpPr txBox="1"/>
                <p:nvPr/>
              </p:nvSpPr>
              <p:spPr>
                <a:xfrm>
                  <a:off x="2533753" y="3436411"/>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58" name="CaixaDeTexto 57">
                  <a:extLst>
                    <a:ext uri="{FF2B5EF4-FFF2-40B4-BE49-F238E27FC236}">
                      <a16:creationId xmlns:a16="http://schemas.microsoft.com/office/drawing/2014/main" id="{557E75B6-7255-84CB-6EA3-4B9CAB7DB50C}"/>
                    </a:ext>
                  </a:extLst>
                </p:cNvPr>
                <p:cNvSpPr txBox="1">
                  <a:spLocks noRot="1" noChangeAspect="1" noMove="1" noResize="1" noEditPoints="1" noAdjustHandles="1" noChangeArrowheads="1" noChangeShapeType="1" noTextEdit="1"/>
                </p:cNvSpPr>
                <p:nvPr/>
              </p:nvSpPr>
              <p:spPr>
                <a:xfrm>
                  <a:off x="2533753" y="3436411"/>
                  <a:ext cx="647859" cy="369332"/>
                </a:xfrm>
                <a:prstGeom prst="rect">
                  <a:avLst/>
                </a:prstGeom>
                <a:blipFill>
                  <a:blip r:embed="rId31"/>
                  <a:stretch>
                    <a:fillRect r="-3774" b="-13333"/>
                  </a:stretch>
                </a:blipFill>
              </p:spPr>
              <p:txBody>
                <a:bodyPr/>
                <a:lstStyle/>
                <a:p>
                  <a:r>
                    <a:rPr lang="pt-BR">
                      <a:noFill/>
                    </a:rPr>
                    <a:t> </a:t>
                  </a:r>
                </a:p>
              </p:txBody>
            </p:sp>
          </mc:Fallback>
        </mc:AlternateContent>
      </p:grpSp>
      <p:grpSp>
        <p:nvGrpSpPr>
          <p:cNvPr id="66" name="Agrupar 65">
            <a:extLst>
              <a:ext uri="{FF2B5EF4-FFF2-40B4-BE49-F238E27FC236}">
                <a16:creationId xmlns:a16="http://schemas.microsoft.com/office/drawing/2014/main" id="{90FBCFDF-4E71-74CC-E4DF-79E899B1E7FB}"/>
              </a:ext>
            </a:extLst>
          </p:cNvPr>
          <p:cNvGrpSpPr/>
          <p:nvPr/>
        </p:nvGrpSpPr>
        <p:grpSpPr>
          <a:xfrm>
            <a:off x="6691360" y="1259163"/>
            <a:ext cx="4244898" cy="4434948"/>
            <a:chOff x="6691360" y="1259163"/>
            <a:chExt cx="4244898" cy="4434948"/>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471941"/>
                </a:xfrm>
                <a:prstGeom prst="rect">
                  <a:avLst/>
                </a:prstGeom>
                <a:blipFill>
                  <a:blip r:embed="rId32"/>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3"/>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5583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4"/>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5"/>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6"/>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648583"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648583" y="2232432"/>
                  <a:ext cx="287675" cy="369332"/>
                </a:xfrm>
                <a:prstGeom prst="rect">
                  <a:avLst/>
                </a:prstGeom>
                <a:blipFill>
                  <a:blip r:embed="rId37"/>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2"/>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4"/>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5"/>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607050"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643370"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643370" y="2246698"/>
                  <a:ext cx="667500" cy="400110"/>
                </a:xfrm>
                <a:prstGeom prst="rect">
                  <a:avLst/>
                </a:prstGeom>
                <a:blipFill>
                  <a:blip r:embed="rId46"/>
                  <a:stretch>
                    <a:fillRect l="-550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289814"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819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893315" y="41506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878783" y="5109336"/>
              <a:ext cx="1357482"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p:cNvCxnSpPr>
            <p:nvPr/>
          </p:nvCxnSpPr>
          <p:spPr>
            <a:xfrm rot="5400000">
              <a:off x="8123151" y="451270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p:cNvCxnSpPr>
            <p:nvPr/>
          </p:nvCxnSpPr>
          <p:spPr>
            <a:xfrm rot="5400000">
              <a:off x="8690740" y="3961024"/>
              <a:ext cx="814984" cy="19861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F94D6B36-7A4B-CFFF-D279-00CDE9EE3B46}"/>
                    </a:ext>
                  </a:extLst>
                </p:cNvPr>
                <p:cNvSpPr txBox="1"/>
                <p:nvPr/>
              </p:nvSpPr>
              <p:spPr>
                <a:xfrm>
                  <a:off x="9001085" y="2074669"/>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2" name="CaixaDeTexto 61">
                  <a:extLst>
                    <a:ext uri="{FF2B5EF4-FFF2-40B4-BE49-F238E27FC236}">
                      <a16:creationId xmlns:a16="http://schemas.microsoft.com/office/drawing/2014/main" id="{F94D6B36-7A4B-CFFF-D279-00CDE9EE3B46}"/>
                    </a:ext>
                  </a:extLst>
                </p:cNvPr>
                <p:cNvSpPr txBox="1">
                  <a:spLocks noRot="1" noChangeAspect="1" noMove="1" noResize="1" noEditPoints="1" noAdjustHandles="1" noChangeArrowheads="1" noChangeShapeType="1" noTextEdit="1"/>
                </p:cNvSpPr>
                <p:nvPr/>
              </p:nvSpPr>
              <p:spPr>
                <a:xfrm>
                  <a:off x="9001085" y="2074669"/>
                  <a:ext cx="647859" cy="369332"/>
                </a:xfrm>
                <a:prstGeom prst="rect">
                  <a:avLst/>
                </a:prstGeom>
                <a:blipFill>
                  <a:blip r:embed="rId47"/>
                  <a:stretch>
                    <a:fillRect r="-3774" b="-13115"/>
                  </a:stretch>
                </a:blipFill>
              </p:spPr>
              <p:txBody>
                <a:bodyPr/>
                <a:lstStyle/>
                <a:p>
                  <a:r>
                    <a:rPr lang="pt-BR">
                      <a:noFill/>
                    </a:rPr>
                    <a:t> </a:t>
                  </a:r>
                </a:p>
              </p:txBody>
            </p:sp>
          </mc:Fallback>
        </mc:AlternateContent>
      </p:grpSp>
    </p:spTree>
    <p:extLst>
      <p:ext uri="{BB962C8B-B14F-4D97-AF65-F5344CB8AC3E}">
        <p14:creationId xmlns:p14="http://schemas.microsoft.com/office/powerpoint/2010/main" val="3051993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spTree>
    <p:extLst>
      <p:ext uri="{BB962C8B-B14F-4D97-AF65-F5344CB8AC3E}">
        <p14:creationId xmlns:p14="http://schemas.microsoft.com/office/powerpoint/2010/main" val="2211481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8255F11E-488C-496B-4EE7-6E907D625AB7}"/>
              </a:ext>
            </a:extLst>
          </p:cNvPr>
          <p:cNvPicPr>
            <a:picLocks noChangeAspect="1"/>
          </p:cNvPicPr>
          <p:nvPr/>
        </p:nvPicPr>
        <p:blipFill rotWithShape="1">
          <a:blip r:embed="rId6"/>
          <a:srcRect l="1" r="2605"/>
          <a:stretch/>
        </p:blipFill>
        <p:spPr>
          <a:xfrm>
            <a:off x="8477491" y="4543570"/>
            <a:ext cx="2923572" cy="2106501"/>
          </a:xfrm>
          <a:prstGeom prst="rect">
            <a:avLst/>
          </a:prstGeom>
        </p:spPr>
      </p:pic>
    </p:spTree>
    <p:extLst>
      <p:ext uri="{BB962C8B-B14F-4D97-AF65-F5344CB8AC3E}">
        <p14:creationId xmlns:p14="http://schemas.microsoft.com/office/powerpoint/2010/main" val="211307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 e gera impulsos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a:t>
            </a:r>
          </a:p>
          <a:p>
            <a:r>
              <a:rPr lang="pt-BR" b="1" i="1" dirty="0"/>
              <a:t>Sinapses</a:t>
            </a:r>
            <a:r>
              <a:rPr lang="pt-BR" dirty="0"/>
              <a:t> são os </a:t>
            </a:r>
            <a:r>
              <a:rPr lang="pt-BR" b="1" i="1" dirty="0"/>
              <a:t>pontos de contato </a:t>
            </a:r>
            <a:r>
              <a:rPr lang="pt-BR" dirty="0"/>
              <a:t>entre os </a:t>
            </a:r>
            <a:r>
              <a:rPr lang="pt-BR" b="1" i="1" dirty="0"/>
              <a:t>dentritos</a:t>
            </a:r>
            <a:r>
              <a:rPr lang="pt-BR" dirty="0"/>
              <a:t> de um neurônio e os </a:t>
            </a:r>
            <a:r>
              <a:rPr lang="pt-BR" b="1" i="1" dirty="0"/>
              <a:t>terminais do axônio </a:t>
            </a:r>
            <a:r>
              <a:rPr lang="pt-BR" dirty="0"/>
              <a:t>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pic>
        <p:nvPicPr>
          <p:cNvPr id="1026" name="Picture 2" descr="Sinapses: Partes, Funções e Tipos de sinapses - Psicoativo ...">
            <a:extLst>
              <a:ext uri="{FF2B5EF4-FFF2-40B4-BE49-F238E27FC236}">
                <a16:creationId xmlns:a16="http://schemas.microsoft.com/office/drawing/2014/main" id="{DAF695C8-FDDC-46FC-779C-6B1769BDD4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0344" y="5352460"/>
            <a:ext cx="2334440" cy="138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bem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a:t>
            </a:r>
            <a:r>
              <a:rPr lang="pt-BR" b="1" i="1" dirty="0"/>
              <a:t>recebe estímulos elétricos </a:t>
            </a:r>
            <a:r>
              <a:rPr lang="pt-BR" dirty="0"/>
              <a:t>a partir dos dendritos.</a:t>
            </a:r>
          </a:p>
          <a:p>
            <a:pPr lvl="1">
              <a:buFont typeface="Wingdings" panose="05000000000000000000" pitchFamily="2" charset="2"/>
              <a:buChar char="§"/>
            </a:pPr>
            <a:r>
              <a:rPr lang="pt-BR" dirty="0"/>
              <a:t>Esses </a:t>
            </a:r>
            <a:r>
              <a:rPr lang="pt-BR" b="1" i="1" dirty="0"/>
              <a:t>estímulos são somados </a:t>
            </a:r>
            <a:r>
              <a:rPr lang="pt-BR" dirty="0"/>
              <a:t>no corpo celular (</a:t>
            </a:r>
            <a:r>
              <a:rPr lang="pt-BR" i="1" dirty="0"/>
              <a:t>soma</a:t>
            </a:r>
            <a:r>
              <a:rPr lang="pt-BR" dirty="0"/>
              <a:t>).</a:t>
            </a:r>
          </a:p>
          <a:p>
            <a:pPr lvl="1">
              <a:buFont typeface="Wingdings" panose="05000000000000000000" pitchFamily="2" charset="2"/>
              <a:buChar char="§"/>
            </a:pPr>
            <a:r>
              <a:rPr lang="pt-BR" dirty="0"/>
              <a:t>Se a </a:t>
            </a:r>
            <a:r>
              <a:rPr lang="pt-BR" b="1" i="1" dirty="0"/>
              <a:t>soma dos estímulos </a:t>
            </a:r>
            <a:r>
              <a:rPr lang="pt-BR" dirty="0"/>
              <a:t>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6034206" y="1690688"/>
                <a:ext cx="6043494"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a:t>
                </a:r>
                <a:r>
                  <a:rPr lang="pt-BR" b="1" i="1" dirty="0">
                    <a:effectLst/>
                  </a:rPr>
                  <a:t>simplificação e abstração </a:t>
                </a:r>
                <a:r>
                  <a:rPr lang="pt-BR" b="0" i="0" dirty="0">
                    <a:effectLst/>
                  </a:rPr>
                  <a:t>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por uma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6034206" y="1690688"/>
                <a:ext cx="6043494" cy="5167312"/>
              </a:xfrm>
              <a:blipFill>
                <a:blip r:embed="rId3"/>
                <a:stretch>
                  <a:fillRect l="-1816" t="-1887" r="-242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1897404" y="3768396"/>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930451" y="3448468"/>
            <a:ext cx="1102245" cy="523220"/>
          </a:xfrm>
          <a:prstGeom prst="rect">
            <a:avLst/>
          </a:prstGeom>
          <a:noFill/>
        </p:spPr>
        <p:txBody>
          <a:bodyPr wrap="square" rtlCol="0">
            <a:spAutoFit/>
          </a:bodyPr>
          <a:lstStyle/>
          <a:p>
            <a:pPr algn="ctr"/>
            <a:r>
              <a:rPr lang="pt-BR" sz="1400" dirty="0"/>
              <a:t>Função de ativação</a:t>
            </a:r>
          </a:p>
        </p:txBody>
      </p:sp>
      <p:pic>
        <p:nvPicPr>
          <p:cNvPr id="7" name="Imagem 6">
            <a:extLst>
              <a:ext uri="{FF2B5EF4-FFF2-40B4-BE49-F238E27FC236}">
                <a16:creationId xmlns:a16="http://schemas.microsoft.com/office/drawing/2014/main" id="{915A98D5-4C5C-C265-4A66-A4312517A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2" y="1770467"/>
            <a:ext cx="6043494" cy="4686312"/>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10869</TotalTime>
  <Words>10346</Words>
  <Application>Microsoft Office PowerPoint</Application>
  <PresentationFormat>Widescreen</PresentationFormat>
  <Paragraphs>679</Paragraphs>
  <Slides>69</Slides>
  <Notes>48</Notes>
  <HiddenSlides>0</HiddenSlides>
  <MMClips>0</MMClips>
  <ScaleCrop>false</ScaleCrop>
  <HeadingPairs>
    <vt:vector size="6" baseType="variant">
      <vt:variant>
        <vt:lpstr>Fontes usadas</vt:lpstr>
      </vt:variant>
      <vt:variant>
        <vt:i4>15</vt:i4>
      </vt:variant>
      <vt:variant>
        <vt:lpstr>Tema</vt:lpstr>
      </vt:variant>
      <vt:variant>
        <vt:i4>1</vt:i4>
      </vt:variant>
      <vt:variant>
        <vt:lpstr>Títulos de slides</vt:lpstr>
      </vt:variant>
      <vt:variant>
        <vt:i4>69</vt:i4>
      </vt:variant>
    </vt:vector>
  </HeadingPairs>
  <TitlesOfParts>
    <vt:vector size="85" baseType="lpstr">
      <vt:lpstr>Microsoft YaHei</vt:lpstr>
      <vt:lpstr>-apple-system</vt:lpstr>
      <vt:lpstr>Arial</vt:lpstr>
      <vt:lpstr>Calibri</vt:lpstr>
      <vt:lpstr>Calibri Light</vt:lpstr>
      <vt:lpstr>Cambria Math</vt:lpstr>
      <vt:lpstr>CMR10</vt:lpstr>
      <vt:lpstr>CMSY10</vt:lpstr>
      <vt:lpstr>Google Sans</vt:lpstr>
      <vt:lpstr>Lora</vt:lpstr>
      <vt:lpstr>NimbusRomNo9L-Medi</vt:lpstr>
      <vt:lpstr>NimbusRomNo9L-Regu</vt:lpstr>
      <vt:lpstr>Roboto</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Crescimento do tamanho dos modelos</vt:lpstr>
      <vt:lpstr>Crescimento do tamanho dos modelos</vt:lpstr>
      <vt:lpstr>Crescimento do tamanho dos modelos</vt:lpstr>
      <vt:lpstr>Necessidades computacionais (2012 - Atual)</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 ou compartilhamento de pesos</vt:lpstr>
      <vt:lpstr>Knowledge distillation</vt:lpstr>
      <vt:lpstr>Knowledge distillation</vt:lpstr>
      <vt:lpstr>Frameworks de ML</vt:lpstr>
      <vt:lpstr>Framework de ML</vt:lpstr>
      <vt:lpstr>TensorFlow (TF) Lite</vt:lpstr>
      <vt:lpstr>Sequência de trabalho com o TF Lite</vt:lpstr>
      <vt:lpstr>Sequência de trabalho com o TF Lite</vt:lpstr>
      <vt:lpstr>TensorFlow (TF) Lite Micro</vt:lpstr>
      <vt:lpstr>TensorFlow (TF) Lite Micro</vt:lpstr>
      <vt:lpstr>Pipeline de desenvolvimento</vt:lpstr>
      <vt:lpstr>Hardware especializado</vt:lpstr>
      <vt:lpstr>Hardware especializado</vt:lpstr>
      <vt:lpstr>Hardware especializado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2027</cp:revision>
  <dcterms:created xsi:type="dcterms:W3CDTF">2020-01-20T13:50:05Z</dcterms:created>
  <dcterms:modified xsi:type="dcterms:W3CDTF">2023-08-16T03:19:35Z</dcterms:modified>
</cp:coreProperties>
</file>